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handoutMasterIdLst>
    <p:handoutMasterId r:id="rId42"/>
  </p:handoutMasterIdLst>
  <p:sldIdLst>
    <p:sldId id="334" r:id="rId3"/>
    <p:sldId id="512" r:id="rId4"/>
    <p:sldId id="574" r:id="rId5"/>
    <p:sldId id="522" r:id="rId6"/>
    <p:sldId id="597" r:id="rId8"/>
    <p:sldId id="576" r:id="rId9"/>
    <p:sldId id="577" r:id="rId10"/>
    <p:sldId id="578" r:id="rId11"/>
    <p:sldId id="1652" r:id="rId12"/>
    <p:sldId id="579" r:id="rId13"/>
    <p:sldId id="580" r:id="rId14"/>
    <p:sldId id="604" r:id="rId15"/>
    <p:sldId id="605" r:id="rId16"/>
    <p:sldId id="606" r:id="rId17"/>
    <p:sldId id="608" r:id="rId18"/>
    <p:sldId id="609" r:id="rId19"/>
    <p:sldId id="581" r:id="rId20"/>
    <p:sldId id="582" r:id="rId21"/>
    <p:sldId id="585" r:id="rId22"/>
    <p:sldId id="589" r:id="rId23"/>
    <p:sldId id="590" r:id="rId24"/>
    <p:sldId id="587" r:id="rId25"/>
    <p:sldId id="583" r:id="rId26"/>
    <p:sldId id="584" r:id="rId27"/>
    <p:sldId id="591" r:id="rId28"/>
    <p:sldId id="592" r:id="rId29"/>
    <p:sldId id="593" r:id="rId30"/>
    <p:sldId id="594" r:id="rId31"/>
    <p:sldId id="600" r:id="rId32"/>
    <p:sldId id="599" r:id="rId33"/>
    <p:sldId id="602" r:id="rId34"/>
    <p:sldId id="603" r:id="rId35"/>
    <p:sldId id="601" r:id="rId36"/>
    <p:sldId id="598" r:id="rId37"/>
    <p:sldId id="595" r:id="rId38"/>
    <p:sldId id="1681" r:id="rId39"/>
    <p:sldId id="637" r:id="rId40"/>
    <p:sldId id="573" r:id="rId41"/>
  </p:sldIdLst>
  <p:sldSz cx="9144000" cy="6858000" type="screen4x3"/>
  <p:notesSz cx="6858000" cy="9144000"/>
  <p:custDataLst>
    <p:tags r:id="rId4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96" userDrawn="1">
          <p15:clr>
            <a:srgbClr val="A4A3A4"/>
          </p15:clr>
        </p15:guide>
        <p15:guide id="2" pos="1867" userDrawn="1">
          <p15:clr>
            <a:srgbClr val="A4A3A4"/>
          </p15:clr>
        </p15:guide>
        <p15:guide id="3" pos="236" userDrawn="1">
          <p15:clr>
            <a:srgbClr val="A4A3A4"/>
          </p15:clr>
        </p15:guide>
        <p15:guide id="4" pos="5528" userDrawn="1">
          <p15:clr>
            <a:srgbClr val="A4A3A4"/>
          </p15:clr>
        </p15:guide>
        <p15:guide id="5" orient="horz" pos="1466" userDrawn="1">
          <p15:clr>
            <a:srgbClr val="A4A3A4"/>
          </p15:clr>
        </p15:guide>
        <p15:guide id="6" orient="horz" pos="817" userDrawn="1">
          <p15:clr>
            <a:srgbClr val="A4A3A4"/>
          </p15:clr>
        </p15:guide>
        <p15:guide id="7" pos="125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an how" initials="ch" lastIdx="5" clrIdx="0"/>
  <p:cmAuthor id="1" name="马 健兵" initials="马"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003399"/>
    <a:srgbClr val="000099"/>
    <a:srgbClr val="0033CC"/>
    <a:srgbClr val="3D89BC"/>
    <a:srgbClr val="008EC0"/>
    <a:srgbClr val="0099FF"/>
    <a:srgbClr val="33CCFF"/>
    <a:srgbClr val="E6E6E6"/>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horzBarState="maximized">
    <p:restoredLeft sz="12853" autoAdjust="0"/>
    <p:restoredTop sz="88759" autoAdjust="0"/>
  </p:normalViewPr>
  <p:slideViewPr>
    <p:cSldViewPr snapToGrid="0" showGuides="1">
      <p:cViewPr varScale="1">
        <p:scale>
          <a:sx n="67" d="100"/>
          <a:sy n="67" d="100"/>
        </p:scale>
        <p:origin x="552" y="52"/>
      </p:cViewPr>
      <p:guideLst>
        <p:guide orient="horz" pos="3996"/>
        <p:guide pos="1867"/>
        <p:guide pos="236"/>
        <p:guide pos="5528"/>
        <p:guide orient="horz" pos="1466"/>
        <p:guide orient="horz" pos="817"/>
        <p:guide pos="1250"/>
      </p:guideLst>
    </p:cSldViewPr>
  </p:slideViewPr>
  <p:notesTextViewPr>
    <p:cViewPr>
      <p:scale>
        <a:sx n="1" d="1"/>
        <a:sy n="1" d="1"/>
      </p:scale>
      <p:origin x="0" y="0"/>
    </p:cViewPr>
  </p:notesTextViewPr>
  <p:sorterViewPr>
    <p:cViewPr varScale="1">
      <p:scale>
        <a:sx n="1" d="1"/>
        <a:sy n="1" d="1"/>
      </p:scale>
      <p:origin x="0" y="-27870"/>
    </p:cViewPr>
  </p:sorterViewPr>
  <p:notesViewPr>
    <p:cSldViewPr snapToGrid="0" showGuides="1">
      <p:cViewPr varScale="1">
        <p:scale>
          <a:sx n="86" d="100"/>
          <a:sy n="86" d="100"/>
        </p:scale>
        <p:origin x="-384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7" Type="http://schemas.openxmlformats.org/officeDocument/2006/relationships/tags" Target="tags/tag2.xml"/><Relationship Id="rId46" Type="http://schemas.openxmlformats.org/officeDocument/2006/relationships/commentAuthors" Target="commentAuthors.xml"/><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handoutMaster" Target="handoutMasters/handoutMaster1.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2BBF12E1-79E4-45A0-A970-E8D18A339747}" type="doc">
      <dgm:prSet loTypeId="urn:microsoft.com/office/officeart/2005/8/layout/vProcess5" loCatId="process" qsTypeId="urn:microsoft.com/office/officeart/2005/8/quickstyle/3d2#1" qsCatId="3D" csTypeId="urn:microsoft.com/office/officeart/2005/8/colors/accent1_2#1" csCatId="accent1" phldr="1"/>
      <dgm:spPr/>
      <dgm:t>
        <a:bodyPr/>
        <a:lstStyle/>
        <a:p>
          <a:endParaRPr lang="en-US"/>
        </a:p>
      </dgm:t>
    </dgm:pt>
    <dgm:pt modelId="{9097148A-5A8A-44FC-A654-705CCC22C750}">
      <dgm:prSet custT="1"/>
      <dgm:spPr/>
      <dgm:t>
        <a:bodyPr/>
        <a:lstStyle/>
        <a:p>
          <a:r>
            <a:rPr lang="en-US" sz="1800" b="0" dirty="0"/>
            <a:t>1989</a:t>
          </a:r>
          <a:r>
            <a:rPr lang="zh-CN" altLang="en-US" sz="1800" b="0" dirty="0"/>
            <a:t>年</a:t>
          </a:r>
          <a:r>
            <a:rPr lang="en-US" sz="1800" b="0" dirty="0"/>
            <a:t>8</a:t>
          </a:r>
          <a:r>
            <a:rPr lang="zh-CN" altLang="en-US" sz="1800" b="0" dirty="0"/>
            <a:t>月于美国底特律市召开的第十一届国际联合人工智能学术会议上首次提到</a:t>
          </a:r>
          <a:r>
            <a:rPr lang="en-US" sz="1800" b="0" dirty="0"/>
            <a:t>“</a:t>
          </a:r>
          <a:r>
            <a:rPr lang="zh-CN" altLang="en-US" sz="1800" b="0" dirty="0"/>
            <a:t>知识发现</a:t>
          </a:r>
          <a:r>
            <a:rPr lang="en-US" sz="1800" b="0" dirty="0"/>
            <a:t>”</a:t>
          </a:r>
          <a:r>
            <a:rPr lang="zh-CN" altLang="en-US" sz="1800" b="0" dirty="0"/>
            <a:t>这一概念；</a:t>
          </a:r>
          <a:endParaRPr lang="en-US" altLang="zh-CN" sz="1800" b="0" dirty="0"/>
        </a:p>
      </dgm:t>
    </dgm:pt>
    <dgm:pt modelId="{9010B922-2397-4384-8505-7C80D2D02325}" cxnId="{70A5E506-CCF6-4264-9584-BD4C8EEFA093}" type="parTrans">
      <dgm:prSet/>
      <dgm:spPr/>
      <dgm:t>
        <a:bodyPr/>
        <a:lstStyle/>
        <a:p>
          <a:endParaRPr lang="en-US" b="0"/>
        </a:p>
      </dgm:t>
    </dgm:pt>
    <dgm:pt modelId="{38E0555D-1961-4323-9359-F4191D087F1C}" cxnId="{70A5E506-CCF6-4264-9584-BD4C8EEFA093}" type="sibTrans">
      <dgm:prSet/>
      <dgm:spPr/>
      <dgm:t>
        <a:bodyPr/>
        <a:lstStyle/>
        <a:p>
          <a:endParaRPr lang="en-US" b="0"/>
        </a:p>
      </dgm:t>
    </dgm:pt>
    <dgm:pt modelId="{1A6D432E-2D0D-4B7F-953D-9721F7A8DD02}">
      <dgm:prSet custT="1"/>
      <dgm:spPr/>
      <dgm:t>
        <a:bodyPr/>
        <a:lstStyle/>
        <a:p>
          <a:r>
            <a:rPr lang="zh-CN" altLang="en-US" sz="1800" b="0" dirty="0"/>
            <a:t>到</a:t>
          </a:r>
          <a:r>
            <a:rPr lang="en-US" sz="1800" b="0" dirty="0"/>
            <a:t>1993</a:t>
          </a:r>
          <a:r>
            <a:rPr lang="zh-CN" altLang="en-US" sz="1800" b="0" dirty="0"/>
            <a:t>年，美国电气电子工程师学会</a:t>
          </a:r>
          <a:r>
            <a:rPr lang="en-US" sz="1800" b="0" dirty="0"/>
            <a:t>( IEEE) </a:t>
          </a:r>
          <a:r>
            <a:rPr lang="zh-CN" altLang="en-US" sz="1800" b="0" dirty="0"/>
            <a:t>的知识与数据工程</a:t>
          </a:r>
          <a:r>
            <a:rPr lang="en-US" sz="1800" b="0" dirty="0"/>
            <a:t>( Knowledge and Data Engineering) </a:t>
          </a:r>
          <a:r>
            <a:rPr lang="zh-CN" altLang="en-US" sz="1800" b="0" dirty="0"/>
            <a:t>会刊出版了</a:t>
          </a:r>
          <a:r>
            <a:rPr lang="en-US" sz="1800" b="0" dirty="0"/>
            <a:t>KDD</a:t>
          </a:r>
          <a:r>
            <a:rPr lang="zh-CN" altLang="en-US" sz="1800" b="0" dirty="0"/>
            <a:t>技术专刊，发表的论文和摘要体现了当时</a:t>
          </a:r>
          <a:r>
            <a:rPr lang="en-US" sz="1800" b="0" dirty="0"/>
            <a:t>KDD</a:t>
          </a:r>
          <a:r>
            <a:rPr lang="zh-CN" altLang="en-US" sz="1800" b="0" dirty="0"/>
            <a:t>的最新研究成果和动态。</a:t>
          </a:r>
          <a:endParaRPr lang="en-US" altLang="zh-CN" sz="1800" b="0" dirty="0"/>
        </a:p>
      </dgm:t>
    </dgm:pt>
    <dgm:pt modelId="{E3E8DD54-A982-4E02-BD96-88D822337635}" cxnId="{FC11902E-3E05-4D92-A26E-6F000F7AF757}" type="parTrans">
      <dgm:prSet/>
      <dgm:spPr/>
      <dgm:t>
        <a:bodyPr/>
        <a:lstStyle/>
        <a:p>
          <a:endParaRPr lang="en-US" b="0"/>
        </a:p>
      </dgm:t>
    </dgm:pt>
    <dgm:pt modelId="{26FC6540-F69E-4F23-9B30-F74CC811917D}" cxnId="{FC11902E-3E05-4D92-A26E-6F000F7AF757}" type="sibTrans">
      <dgm:prSet/>
      <dgm:spPr/>
      <dgm:t>
        <a:bodyPr/>
        <a:lstStyle/>
        <a:p>
          <a:endParaRPr lang="en-US" b="0"/>
        </a:p>
      </dgm:t>
    </dgm:pt>
    <dgm:pt modelId="{B7BCFC2C-0D1A-4319-A0BB-FD85C0EDEA8B}">
      <dgm:prSet custT="1"/>
      <dgm:spPr/>
      <dgm:t>
        <a:bodyPr/>
        <a:lstStyle/>
        <a:p>
          <a:r>
            <a:rPr lang="en-US" sz="1800" b="0" dirty="0"/>
            <a:t>1995</a:t>
          </a:r>
          <a:r>
            <a:rPr lang="zh-CN" altLang="en-US" sz="1800" b="0" dirty="0"/>
            <a:t>年在加拿大蒙特利尔召开的首届</a:t>
          </a:r>
          <a:r>
            <a:rPr lang="en-US" sz="1800" b="0" dirty="0"/>
            <a:t>“</a:t>
          </a:r>
          <a:r>
            <a:rPr lang="zh-CN" altLang="en-US" sz="1800" b="0" dirty="0"/>
            <a:t>知识发现和数据挖掘</a:t>
          </a:r>
          <a:r>
            <a:rPr lang="en-US" sz="1800" b="0" dirty="0"/>
            <a:t>”</a:t>
          </a:r>
          <a:r>
            <a:rPr lang="zh-CN" altLang="en-US" sz="1800" b="0" dirty="0"/>
            <a:t>国际学术会议上，首次提出了</a:t>
          </a:r>
          <a:r>
            <a:rPr lang="en-US" sz="1800" b="0" dirty="0"/>
            <a:t>“</a:t>
          </a:r>
          <a:r>
            <a:rPr lang="zh-CN" altLang="en-US" sz="1800" b="0" dirty="0"/>
            <a:t>数据挖掘</a:t>
          </a:r>
          <a:r>
            <a:rPr lang="en-US" sz="1800" b="0" dirty="0"/>
            <a:t>”</a:t>
          </a:r>
          <a:r>
            <a:rPr lang="zh-CN" altLang="en-US" sz="1800" b="0" dirty="0"/>
            <a:t>这一学科的名称，并把数据挖掘技术分为科研领域的知识发现与工程领域的数据挖掘。</a:t>
          </a:r>
          <a:endParaRPr lang="en-US" altLang="zh-CN" sz="1800" b="0" dirty="0"/>
        </a:p>
      </dgm:t>
    </dgm:pt>
    <dgm:pt modelId="{97376990-DD21-428F-80E8-F43576A31A4F}" cxnId="{1A0DA256-8E65-4C3E-B2E0-74E1E7E21DFA}" type="parTrans">
      <dgm:prSet/>
      <dgm:spPr/>
      <dgm:t>
        <a:bodyPr/>
        <a:lstStyle/>
        <a:p>
          <a:endParaRPr lang="en-US" b="0"/>
        </a:p>
      </dgm:t>
    </dgm:pt>
    <dgm:pt modelId="{A9250330-4473-415A-8EC8-5F048E575901}" cxnId="{1A0DA256-8E65-4C3E-B2E0-74E1E7E21DFA}" type="sibTrans">
      <dgm:prSet/>
      <dgm:spPr/>
      <dgm:t>
        <a:bodyPr/>
        <a:lstStyle/>
        <a:p>
          <a:endParaRPr lang="en-US" b="0"/>
        </a:p>
      </dgm:t>
    </dgm:pt>
    <dgm:pt modelId="{79B562F5-B49E-44BD-B08A-D2B3E0F8E696}" type="pres">
      <dgm:prSet presAssocID="{2BBF12E1-79E4-45A0-A970-E8D18A339747}" presName="outerComposite" presStyleCnt="0">
        <dgm:presLayoutVars>
          <dgm:chMax val="5"/>
          <dgm:dir/>
          <dgm:resizeHandles val="exact"/>
        </dgm:presLayoutVars>
      </dgm:prSet>
      <dgm:spPr/>
    </dgm:pt>
    <dgm:pt modelId="{CA67F1BD-E2B7-47F5-8612-AD9CD7FCF013}" type="pres">
      <dgm:prSet presAssocID="{2BBF12E1-79E4-45A0-A970-E8D18A339747}" presName="dummyMaxCanvas" presStyleCnt="0">
        <dgm:presLayoutVars/>
      </dgm:prSet>
      <dgm:spPr/>
    </dgm:pt>
    <dgm:pt modelId="{B6D81D03-254B-4620-AB51-0FF1E6B9DB39}" type="pres">
      <dgm:prSet presAssocID="{2BBF12E1-79E4-45A0-A970-E8D18A339747}" presName="ThreeNodes_1" presStyleLbl="node1" presStyleIdx="0" presStyleCnt="3" custScaleX="101404" custScaleY="72608">
        <dgm:presLayoutVars>
          <dgm:bulletEnabled val="1"/>
        </dgm:presLayoutVars>
      </dgm:prSet>
      <dgm:spPr/>
    </dgm:pt>
    <dgm:pt modelId="{9C663DFF-FC86-4A9A-9D61-A4F505E992DC}" type="pres">
      <dgm:prSet presAssocID="{2BBF12E1-79E4-45A0-A970-E8D18A339747}" presName="ThreeNodes_2" presStyleLbl="node1" presStyleIdx="1" presStyleCnt="3" custScaleX="106491" custScaleY="117168" custLinFactNeighborY="-15514">
        <dgm:presLayoutVars>
          <dgm:bulletEnabled val="1"/>
        </dgm:presLayoutVars>
      </dgm:prSet>
      <dgm:spPr/>
    </dgm:pt>
    <dgm:pt modelId="{5FF550FA-3159-4AAF-9144-8F866238940C}" type="pres">
      <dgm:prSet presAssocID="{2BBF12E1-79E4-45A0-A970-E8D18A339747}" presName="ThreeNodes_3" presStyleLbl="node1" presStyleIdx="2" presStyleCnt="3" custScaleX="105099" custScaleY="128148" custLinFactNeighborY="-4648">
        <dgm:presLayoutVars>
          <dgm:bulletEnabled val="1"/>
        </dgm:presLayoutVars>
      </dgm:prSet>
      <dgm:spPr/>
    </dgm:pt>
    <dgm:pt modelId="{E412749F-5E15-4DFC-ABF2-E62F718F7A2B}" type="pres">
      <dgm:prSet presAssocID="{2BBF12E1-79E4-45A0-A970-E8D18A339747}" presName="ThreeConn_1-2" presStyleLbl="fgAccFollowNode1" presStyleIdx="0" presStyleCnt="2">
        <dgm:presLayoutVars>
          <dgm:bulletEnabled val="1"/>
        </dgm:presLayoutVars>
      </dgm:prSet>
      <dgm:spPr/>
    </dgm:pt>
    <dgm:pt modelId="{C90F67D5-3C25-4AD1-BCBB-69775C4C8BF5}" type="pres">
      <dgm:prSet presAssocID="{2BBF12E1-79E4-45A0-A970-E8D18A339747}" presName="ThreeConn_2-3" presStyleLbl="fgAccFollowNode1" presStyleIdx="1" presStyleCnt="2">
        <dgm:presLayoutVars>
          <dgm:bulletEnabled val="1"/>
        </dgm:presLayoutVars>
      </dgm:prSet>
      <dgm:spPr/>
    </dgm:pt>
    <dgm:pt modelId="{1DD43FEC-0A1E-413F-9539-33D53666196F}" type="pres">
      <dgm:prSet presAssocID="{2BBF12E1-79E4-45A0-A970-E8D18A339747}" presName="ThreeNodes_1_text" presStyleLbl="node1" presStyleIdx="2" presStyleCnt="3">
        <dgm:presLayoutVars>
          <dgm:bulletEnabled val="1"/>
        </dgm:presLayoutVars>
      </dgm:prSet>
      <dgm:spPr/>
    </dgm:pt>
    <dgm:pt modelId="{05624A40-669C-4C86-84F4-005F15AA6E32}" type="pres">
      <dgm:prSet presAssocID="{2BBF12E1-79E4-45A0-A970-E8D18A339747}" presName="ThreeNodes_2_text" presStyleLbl="node1" presStyleIdx="2" presStyleCnt="3">
        <dgm:presLayoutVars>
          <dgm:bulletEnabled val="1"/>
        </dgm:presLayoutVars>
      </dgm:prSet>
      <dgm:spPr/>
    </dgm:pt>
    <dgm:pt modelId="{9E33A18E-0063-4350-A800-E248974B6120}" type="pres">
      <dgm:prSet presAssocID="{2BBF12E1-79E4-45A0-A970-E8D18A339747}" presName="ThreeNodes_3_text" presStyleLbl="node1" presStyleIdx="2" presStyleCnt="3">
        <dgm:presLayoutVars>
          <dgm:bulletEnabled val="1"/>
        </dgm:presLayoutVars>
      </dgm:prSet>
      <dgm:spPr/>
    </dgm:pt>
  </dgm:ptLst>
  <dgm:cxnLst>
    <dgm:cxn modelId="{70A5E506-CCF6-4264-9584-BD4C8EEFA093}" srcId="{2BBF12E1-79E4-45A0-A970-E8D18A339747}" destId="{9097148A-5A8A-44FC-A654-705CCC22C750}" srcOrd="0" destOrd="0" parTransId="{9010B922-2397-4384-8505-7C80D2D02325}" sibTransId="{38E0555D-1961-4323-9359-F4191D087F1C}"/>
    <dgm:cxn modelId="{FC11902E-3E05-4D92-A26E-6F000F7AF757}" srcId="{2BBF12E1-79E4-45A0-A970-E8D18A339747}" destId="{1A6D432E-2D0D-4B7F-953D-9721F7A8DD02}" srcOrd="1" destOrd="0" parTransId="{E3E8DD54-A982-4E02-BD96-88D822337635}" sibTransId="{26FC6540-F69E-4F23-9B30-F74CC811917D}"/>
    <dgm:cxn modelId="{51C8C136-213A-4475-8748-666DA6B39794}" type="presOf" srcId="{9097148A-5A8A-44FC-A654-705CCC22C750}" destId="{B6D81D03-254B-4620-AB51-0FF1E6B9DB39}" srcOrd="0" destOrd="0" presId="urn:microsoft.com/office/officeart/2005/8/layout/vProcess5"/>
    <dgm:cxn modelId="{1E624E40-3A17-4D85-AF2A-C749C357B682}" type="presOf" srcId="{1A6D432E-2D0D-4B7F-953D-9721F7A8DD02}" destId="{9C663DFF-FC86-4A9A-9D61-A4F505E992DC}" srcOrd="0" destOrd="0" presId="urn:microsoft.com/office/officeart/2005/8/layout/vProcess5"/>
    <dgm:cxn modelId="{528C095C-5833-447B-A47F-613E743EDAC5}" type="presOf" srcId="{26FC6540-F69E-4F23-9B30-F74CC811917D}" destId="{C90F67D5-3C25-4AD1-BCBB-69775C4C8BF5}" srcOrd="0" destOrd="0" presId="urn:microsoft.com/office/officeart/2005/8/layout/vProcess5"/>
    <dgm:cxn modelId="{3E57BB48-9D10-495C-86F0-7A6B5041DCED}" type="presOf" srcId="{B7BCFC2C-0D1A-4319-A0BB-FD85C0EDEA8B}" destId="{9E33A18E-0063-4350-A800-E248974B6120}" srcOrd="1" destOrd="0" presId="urn:microsoft.com/office/officeart/2005/8/layout/vProcess5"/>
    <dgm:cxn modelId="{8BEC354D-2394-4FEB-8557-9FD765BA7A59}" type="presOf" srcId="{2BBF12E1-79E4-45A0-A970-E8D18A339747}" destId="{79B562F5-B49E-44BD-B08A-D2B3E0F8E696}" srcOrd="0" destOrd="0" presId="urn:microsoft.com/office/officeart/2005/8/layout/vProcess5"/>
    <dgm:cxn modelId="{1A0DA256-8E65-4C3E-B2E0-74E1E7E21DFA}" srcId="{2BBF12E1-79E4-45A0-A970-E8D18A339747}" destId="{B7BCFC2C-0D1A-4319-A0BB-FD85C0EDEA8B}" srcOrd="2" destOrd="0" parTransId="{97376990-DD21-428F-80E8-F43576A31A4F}" sibTransId="{A9250330-4473-415A-8EC8-5F048E575901}"/>
    <dgm:cxn modelId="{6FA006A6-312D-4F33-8E01-BEB6CA59EA53}" type="presOf" srcId="{38E0555D-1961-4323-9359-F4191D087F1C}" destId="{E412749F-5E15-4DFC-ABF2-E62F718F7A2B}" srcOrd="0" destOrd="0" presId="urn:microsoft.com/office/officeart/2005/8/layout/vProcess5"/>
    <dgm:cxn modelId="{13E46DA8-91E7-4FDC-A665-F69C94627C4C}" type="presOf" srcId="{9097148A-5A8A-44FC-A654-705CCC22C750}" destId="{1DD43FEC-0A1E-413F-9539-33D53666196F}" srcOrd="1" destOrd="0" presId="urn:microsoft.com/office/officeart/2005/8/layout/vProcess5"/>
    <dgm:cxn modelId="{9CA52CBE-E823-48EF-B251-59B47CAA6AC9}" type="presOf" srcId="{1A6D432E-2D0D-4B7F-953D-9721F7A8DD02}" destId="{05624A40-669C-4C86-84F4-005F15AA6E32}" srcOrd="1" destOrd="0" presId="urn:microsoft.com/office/officeart/2005/8/layout/vProcess5"/>
    <dgm:cxn modelId="{C5C50FFF-D28D-46F7-B515-EFF42B4F38AA}" type="presOf" srcId="{B7BCFC2C-0D1A-4319-A0BB-FD85C0EDEA8B}" destId="{5FF550FA-3159-4AAF-9144-8F866238940C}" srcOrd="0" destOrd="0" presId="urn:microsoft.com/office/officeart/2005/8/layout/vProcess5"/>
    <dgm:cxn modelId="{64C1A9D7-E38C-49E0-9DDB-066EE75F6C4F}" type="presParOf" srcId="{79B562F5-B49E-44BD-B08A-D2B3E0F8E696}" destId="{CA67F1BD-E2B7-47F5-8612-AD9CD7FCF013}" srcOrd="0" destOrd="0" presId="urn:microsoft.com/office/officeart/2005/8/layout/vProcess5"/>
    <dgm:cxn modelId="{583A40F4-CF4F-4150-A8B1-F62384D11B95}" type="presParOf" srcId="{79B562F5-B49E-44BD-B08A-D2B3E0F8E696}" destId="{B6D81D03-254B-4620-AB51-0FF1E6B9DB39}" srcOrd="1" destOrd="0" presId="urn:microsoft.com/office/officeart/2005/8/layout/vProcess5"/>
    <dgm:cxn modelId="{F75EED5F-D541-4D93-9428-E6D5991C3AB2}" type="presParOf" srcId="{79B562F5-B49E-44BD-B08A-D2B3E0F8E696}" destId="{9C663DFF-FC86-4A9A-9D61-A4F505E992DC}" srcOrd="2" destOrd="0" presId="urn:microsoft.com/office/officeart/2005/8/layout/vProcess5"/>
    <dgm:cxn modelId="{4BCE7D82-5F47-4ECD-B9EB-CE2E2E29D2B0}" type="presParOf" srcId="{79B562F5-B49E-44BD-B08A-D2B3E0F8E696}" destId="{5FF550FA-3159-4AAF-9144-8F866238940C}" srcOrd="3" destOrd="0" presId="urn:microsoft.com/office/officeart/2005/8/layout/vProcess5"/>
    <dgm:cxn modelId="{F6CAC9F7-D139-47FC-B235-CA6486FDAD24}" type="presParOf" srcId="{79B562F5-B49E-44BD-B08A-D2B3E0F8E696}" destId="{E412749F-5E15-4DFC-ABF2-E62F718F7A2B}" srcOrd="4" destOrd="0" presId="urn:microsoft.com/office/officeart/2005/8/layout/vProcess5"/>
    <dgm:cxn modelId="{0622F1A0-0B03-4E2C-9F47-5739C4BE3A2D}" type="presParOf" srcId="{79B562F5-B49E-44BD-B08A-D2B3E0F8E696}" destId="{C90F67D5-3C25-4AD1-BCBB-69775C4C8BF5}" srcOrd="5" destOrd="0" presId="urn:microsoft.com/office/officeart/2005/8/layout/vProcess5"/>
    <dgm:cxn modelId="{6306D6C7-EE86-4D61-A289-1B90FF8CF734}" type="presParOf" srcId="{79B562F5-B49E-44BD-B08A-D2B3E0F8E696}" destId="{1DD43FEC-0A1E-413F-9539-33D53666196F}" srcOrd="6" destOrd="0" presId="urn:microsoft.com/office/officeart/2005/8/layout/vProcess5"/>
    <dgm:cxn modelId="{80A6F269-BE04-41CB-BC8B-2B5A54A2A31E}" type="presParOf" srcId="{79B562F5-B49E-44BD-B08A-D2B3E0F8E696}" destId="{05624A40-669C-4C86-84F4-005F15AA6E32}" srcOrd="7" destOrd="0" presId="urn:microsoft.com/office/officeart/2005/8/layout/vProcess5"/>
    <dgm:cxn modelId="{AF073B35-2988-4D24-A6B1-957537F4B9B3}" type="presParOf" srcId="{79B562F5-B49E-44BD-B08A-D2B3E0F8E696}" destId="{9E33A18E-0063-4350-A800-E248974B6120}"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7759337" cy="3745986"/>
        <a:chOff x="0" y="0"/>
        <a:chExt cx="7759337" cy="3745986"/>
      </a:xfrm>
    </dsp:grpSpPr>
    <dsp:sp modelId="{B6D81D03-254B-4620-AB51-0FF1E6B9DB39}">
      <dsp:nvSpPr>
        <dsp:cNvPr id="3" name="圆角矩形 2"/>
        <dsp:cNvSpPr/>
      </dsp:nvSpPr>
      <dsp:spPr bwMode="white">
        <a:xfrm>
          <a:off x="0" y="0"/>
          <a:ext cx="6595436" cy="1123796"/>
        </a:xfrm>
        <a:prstGeom prst="roundRect">
          <a:avLst>
            <a:gd name="adj" fmla="val 10000"/>
          </a:avLst>
        </a:prstGeom>
        <a:sp3d prstMaterial="plastic">
          <a:bevelT w="127000" h="25400" prst="relaxedInset"/>
        </a:sp3d>
      </dsp:spPr>
      <dsp:style>
        <a:lnRef idx="0">
          <a:schemeClr val="lt1"/>
        </a:lnRef>
        <a:fillRef idx="3">
          <a:schemeClr val="accent1"/>
        </a:fillRef>
        <a:effectRef idx="2">
          <a:scrgbClr r="0" g="0" b="0"/>
        </a:effectRef>
        <a:fontRef idx="minor">
          <a:schemeClr val="lt1"/>
        </a:fontRef>
      </dsp:style>
      <dsp:txBody>
        <a:bodyPr lIns="68580" tIns="68580" rIns="68580" bIns="68580"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800" b="0" dirty="0"/>
            <a:t>1989</a:t>
          </a:r>
          <a:r>
            <a:rPr lang="zh-CN" altLang="en-US" sz="1800" b="0" dirty="0"/>
            <a:t>年</a:t>
          </a:r>
          <a:r>
            <a:rPr lang="en-US" sz="1800" b="0" dirty="0"/>
            <a:t>8</a:t>
          </a:r>
          <a:r>
            <a:rPr lang="zh-CN" altLang="en-US" sz="1800" b="0" dirty="0"/>
            <a:t>月于美国底特律市召开的第十一届国际联合人工智能学术会议上首次提到</a:t>
          </a:r>
          <a:r>
            <a:rPr lang="en-US" sz="1800" b="0" dirty="0"/>
            <a:t>“</a:t>
          </a:r>
          <a:r>
            <a:rPr lang="zh-CN" altLang="en-US" sz="1800" b="0" dirty="0"/>
            <a:t>知识发现</a:t>
          </a:r>
          <a:r>
            <a:rPr lang="en-US" sz="1800" b="0" dirty="0"/>
            <a:t>”</a:t>
          </a:r>
          <a:r>
            <a:rPr lang="zh-CN" altLang="en-US" sz="1800" b="0" dirty="0"/>
            <a:t>这一概念；</a:t>
          </a:r>
          <a:endParaRPr lang="en-US" altLang="zh-CN" sz="1800" b="0" dirty="0"/>
        </a:p>
      </dsp:txBody>
      <dsp:txXfrm>
        <a:off x="0" y="0"/>
        <a:ext cx="6595436" cy="1123796"/>
      </dsp:txXfrm>
    </dsp:sp>
    <dsp:sp modelId="{9C663DFF-FC86-4A9A-9D61-A4F505E992DC}">
      <dsp:nvSpPr>
        <dsp:cNvPr id="4" name="圆角矩形 3"/>
        <dsp:cNvSpPr/>
      </dsp:nvSpPr>
      <dsp:spPr bwMode="white">
        <a:xfrm>
          <a:off x="581950" y="1162295"/>
          <a:ext cx="6595436" cy="1123796"/>
        </a:xfrm>
        <a:prstGeom prst="roundRect">
          <a:avLst>
            <a:gd name="adj" fmla="val 10000"/>
          </a:avLst>
        </a:prstGeom>
        <a:sp3d prstMaterial="plastic">
          <a:bevelT w="127000" h="25400" prst="relaxedInset"/>
        </a:sp3d>
      </dsp:spPr>
      <dsp:style>
        <a:lnRef idx="0">
          <a:schemeClr val="lt1"/>
        </a:lnRef>
        <a:fillRef idx="3">
          <a:schemeClr val="accent1"/>
        </a:fillRef>
        <a:effectRef idx="2">
          <a:scrgbClr r="0" g="0" b="0"/>
        </a:effectRef>
        <a:fontRef idx="minor">
          <a:schemeClr val="lt1"/>
        </a:fontRef>
      </dsp:style>
      <dsp:txBody>
        <a:bodyPr lIns="68580" tIns="68580" rIns="68580" bIns="68580"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zh-CN" altLang="en-US" sz="1800" b="0" dirty="0"/>
            <a:t>到</a:t>
          </a:r>
          <a:r>
            <a:rPr lang="en-US" sz="1800" b="0" dirty="0"/>
            <a:t>1993</a:t>
          </a:r>
          <a:r>
            <a:rPr lang="zh-CN" altLang="en-US" sz="1800" b="0" dirty="0"/>
            <a:t>年，美国电气电子工程师学会</a:t>
          </a:r>
          <a:r>
            <a:rPr lang="en-US" sz="1800" b="0" dirty="0"/>
            <a:t>( IEEE) </a:t>
          </a:r>
          <a:r>
            <a:rPr lang="zh-CN" altLang="en-US" sz="1800" b="0" dirty="0"/>
            <a:t>的知识与数据工程</a:t>
          </a:r>
          <a:r>
            <a:rPr lang="en-US" sz="1800" b="0" dirty="0"/>
            <a:t>( Knowledge and Data Engineering) </a:t>
          </a:r>
          <a:r>
            <a:rPr lang="zh-CN" altLang="en-US" sz="1800" b="0" dirty="0"/>
            <a:t>会刊出版了</a:t>
          </a:r>
          <a:r>
            <a:rPr lang="en-US" sz="1800" b="0" dirty="0"/>
            <a:t>KDD</a:t>
          </a:r>
          <a:r>
            <a:rPr lang="zh-CN" altLang="en-US" sz="1800" b="0" dirty="0"/>
            <a:t>技术专刊，发表的论文和摘要体现了当时</a:t>
          </a:r>
          <a:r>
            <a:rPr lang="en-US" sz="1800" b="0" dirty="0"/>
            <a:t>KDD</a:t>
          </a:r>
          <a:r>
            <a:rPr lang="zh-CN" altLang="en-US" sz="1800" b="0" dirty="0"/>
            <a:t>的最新研究成果和动态。</a:t>
          </a:r>
          <a:endParaRPr lang="en-US" altLang="zh-CN" sz="1800" b="0" dirty="0"/>
        </a:p>
      </dsp:txBody>
      <dsp:txXfrm>
        <a:off x="581950" y="1162295"/>
        <a:ext cx="6595436" cy="1123796"/>
      </dsp:txXfrm>
    </dsp:sp>
    <dsp:sp modelId="{5FF550FA-3159-4AAF-9144-8F866238940C}">
      <dsp:nvSpPr>
        <dsp:cNvPr id="5" name="圆角矩形 4"/>
        <dsp:cNvSpPr/>
      </dsp:nvSpPr>
      <dsp:spPr bwMode="white">
        <a:xfrm>
          <a:off x="1163901" y="2581429"/>
          <a:ext cx="6595436" cy="1123796"/>
        </a:xfrm>
        <a:prstGeom prst="roundRect">
          <a:avLst>
            <a:gd name="adj" fmla="val 10000"/>
          </a:avLst>
        </a:prstGeom>
        <a:sp3d prstMaterial="plastic">
          <a:bevelT w="127000" h="25400" prst="relaxedInset"/>
        </a:sp3d>
      </dsp:spPr>
      <dsp:style>
        <a:lnRef idx="0">
          <a:schemeClr val="lt1"/>
        </a:lnRef>
        <a:fillRef idx="3">
          <a:schemeClr val="accent1"/>
        </a:fillRef>
        <a:effectRef idx="2">
          <a:scrgbClr r="0" g="0" b="0"/>
        </a:effectRef>
        <a:fontRef idx="minor">
          <a:schemeClr val="lt1"/>
        </a:fontRef>
      </dsp:style>
      <dsp:txBody>
        <a:bodyPr lIns="68580" tIns="68580" rIns="68580" bIns="68580" anchor="ctr"/>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800" b="0" dirty="0"/>
            <a:t>1995</a:t>
          </a:r>
          <a:r>
            <a:rPr lang="zh-CN" altLang="en-US" sz="1800" b="0" dirty="0"/>
            <a:t>年在加拿大蒙特利尔召开的首届</a:t>
          </a:r>
          <a:r>
            <a:rPr lang="en-US" sz="1800" b="0" dirty="0"/>
            <a:t>“</a:t>
          </a:r>
          <a:r>
            <a:rPr lang="zh-CN" altLang="en-US" sz="1800" b="0" dirty="0"/>
            <a:t>知识发现和数据挖掘</a:t>
          </a:r>
          <a:r>
            <a:rPr lang="en-US" sz="1800" b="0" dirty="0"/>
            <a:t>”</a:t>
          </a:r>
          <a:r>
            <a:rPr lang="zh-CN" altLang="en-US" sz="1800" b="0" dirty="0"/>
            <a:t>国际学术会议上，首次提出了</a:t>
          </a:r>
          <a:r>
            <a:rPr lang="en-US" sz="1800" b="0" dirty="0"/>
            <a:t>“</a:t>
          </a:r>
          <a:r>
            <a:rPr lang="zh-CN" altLang="en-US" sz="1800" b="0" dirty="0"/>
            <a:t>数据挖掘</a:t>
          </a:r>
          <a:r>
            <a:rPr lang="en-US" sz="1800" b="0" dirty="0"/>
            <a:t>”</a:t>
          </a:r>
          <a:r>
            <a:rPr lang="zh-CN" altLang="en-US" sz="1800" b="0" dirty="0"/>
            <a:t>这一学科的名称，并把数据挖掘技术分为科研领域的知识发现与工程领域的数据挖掘。</a:t>
          </a:r>
          <a:endParaRPr lang="en-US" altLang="zh-CN" sz="1800" b="0" dirty="0"/>
        </a:p>
      </dsp:txBody>
      <dsp:txXfrm>
        <a:off x="1163901" y="2581429"/>
        <a:ext cx="6595436" cy="1123796"/>
      </dsp:txXfrm>
    </dsp:sp>
    <dsp:sp modelId="{E412749F-5E15-4DFC-ABF2-E62F718F7A2B}">
      <dsp:nvSpPr>
        <dsp:cNvPr id="6" name="下箭头 5"/>
        <dsp:cNvSpPr/>
      </dsp:nvSpPr>
      <dsp:spPr bwMode="white">
        <a:xfrm>
          <a:off x="5864969" y="852212"/>
          <a:ext cx="730467" cy="730467"/>
        </a:xfrm>
        <a:prstGeom prst="downArrow">
          <a:avLst>
            <a:gd name="adj1" fmla="val 55000"/>
            <a:gd name="adj2" fmla="val 45000"/>
          </a:avLst>
        </a:prstGeom>
        <a:sp3d z="152400" extrusionH="63500" prstMaterial="dkEdge">
          <a:bevelT w="125400" h="36350" prst="relaxedInset"/>
          <a:contourClr>
            <a:schemeClr val="bg1"/>
          </a:contourClr>
        </a:sp3d>
      </dsp:spPr>
      <dsp:style>
        <a:lnRef idx="1">
          <a:schemeClr val="accent1">
            <a:alpha val="90000"/>
            <a:tint val="40000"/>
          </a:schemeClr>
        </a:lnRef>
        <a:fillRef idx="1">
          <a:schemeClr val="accent1">
            <a:alpha val="90000"/>
            <a:tint val="40000"/>
          </a:schemeClr>
        </a:fillRef>
        <a:effectRef idx="0">
          <a:scrgbClr r="0" g="0" b="0"/>
        </a:effectRef>
        <a:fontRef idx="minor"/>
      </dsp:style>
      <dsp:txBody>
        <a:bodyPr lIns="36830" tIns="36830" rIns="36830" bIns="36830" anchor="ctr"/>
        <a:lstStyle>
          <a:lvl1pPr algn="ctr">
            <a:defRPr sz="29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endParaRPr lang="en-US" b="0">
            <a:solidFill>
              <a:schemeClr val="dk1"/>
            </a:solidFill>
          </a:endParaRPr>
        </a:p>
      </dsp:txBody>
      <dsp:txXfrm>
        <a:off x="5864969" y="852212"/>
        <a:ext cx="730467" cy="730467"/>
      </dsp:txXfrm>
    </dsp:sp>
    <dsp:sp modelId="{C90F67D5-3C25-4AD1-BCBB-69775C4C8BF5}">
      <dsp:nvSpPr>
        <dsp:cNvPr id="7" name="下箭头 6"/>
        <dsp:cNvSpPr/>
      </dsp:nvSpPr>
      <dsp:spPr bwMode="white">
        <a:xfrm>
          <a:off x="6446919" y="2155815"/>
          <a:ext cx="730467" cy="730467"/>
        </a:xfrm>
        <a:prstGeom prst="downArrow">
          <a:avLst>
            <a:gd name="adj1" fmla="val 55000"/>
            <a:gd name="adj2" fmla="val 45000"/>
          </a:avLst>
        </a:prstGeom>
        <a:sp3d z="152400" extrusionH="63500" prstMaterial="dkEdge">
          <a:bevelT w="125400" h="36350" prst="relaxedInset"/>
          <a:contourClr>
            <a:schemeClr val="bg1"/>
          </a:contourClr>
        </a:sp3d>
      </dsp:spPr>
      <dsp:style>
        <a:lnRef idx="1">
          <a:schemeClr val="accent1">
            <a:alpha val="90000"/>
            <a:tint val="40000"/>
          </a:schemeClr>
        </a:lnRef>
        <a:fillRef idx="1">
          <a:schemeClr val="accent1">
            <a:alpha val="90000"/>
            <a:tint val="40000"/>
          </a:schemeClr>
        </a:fillRef>
        <a:effectRef idx="0">
          <a:scrgbClr r="0" g="0" b="0"/>
        </a:effectRef>
        <a:fontRef idx="minor"/>
      </dsp:style>
      <dsp:txBody>
        <a:bodyPr lIns="36830" tIns="36830" rIns="36830" bIns="36830" anchor="ctr"/>
        <a:lstStyle>
          <a:lvl1pPr algn="ctr">
            <a:defRPr sz="29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endParaRPr lang="en-US" b="0">
            <a:solidFill>
              <a:schemeClr val="dk1"/>
            </a:solidFill>
          </a:endParaRPr>
        </a:p>
      </dsp:txBody>
      <dsp:txXfrm>
        <a:off x="6446919" y="2155815"/>
        <a:ext cx="730467" cy="730467"/>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2#1">
  <dgm:title val=""/>
  <dgm:desc val=""/>
  <dgm:catLst>
    <dgm:cat type="3D" pri="11200"/>
  </dgm:catLst>
  <dgm:scene3d>
    <a:camera prst="orthographicFront"/>
    <a:lightRig rig="threePt" dir="t"/>
  </dgm:scene3d>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ea typeface="微软雅黑"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9DE7DF6-C895-4E53-B71A-F20B4CC8237B}" type="datetimeFigureOut">
              <a:rPr lang="zh-CN" altLang="en-US" smtClean="0">
                <a:ea typeface="微软雅黑" panose="020B0503020204020204" pitchFamily="34" charset="-122"/>
              </a:rPr>
            </a:fld>
            <a:endParaRPr lang="zh-CN" altLang="en-US">
              <a:ea typeface="微软雅黑"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ea typeface="微软雅黑"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0D44FD6-F94A-461E-99AC-D29D4ACC8083}" type="slidenum">
              <a:rPr lang="zh-CN" altLang="en-US" smtClean="0">
                <a:ea typeface="微软雅黑" panose="020B0503020204020204" pitchFamily="34" charset="-122"/>
              </a:rPr>
            </a:fld>
            <a:endParaRPr lang="zh-CN" altLang="en-US">
              <a:ea typeface="微软雅黑" panose="020B0503020204020204" pitchFamily="3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wdp>
</file>

<file path=ppt/media/image2.png>
</file>

<file path=ppt/media/image20.png>
</file>

<file path=ppt/media/image21.png>
</file>

<file path=ppt/media/image22.wdp>
</file>

<file path=ppt/media/image23.png>
</file>

<file path=ppt/media/image24.wdp>
</file>

<file path=ppt/media/image25.png>
</file>

<file path=ppt/media/image26.png>
</file>

<file path=ppt/media/image27.png>
</file>

<file path=ppt/media/image28.png>
</file>

<file path=ppt/media/image29.png>
</file>

<file path=ppt/media/image3.wdp>
</file>

<file path=ppt/media/image30.jpeg>
</file>

<file path=ppt/media/image31.jpeg>
</file>

<file path=ppt/media/image32.png>
</file>

<file path=ppt/media/image33.png>
</file>

<file path=ppt/media/image34.jpeg>
</file>

<file path=ppt/media/image35.png>
</file>

<file path=ppt/media/image36.jpeg>
</file>

<file path=ppt/media/image37.wdp>
</file>

<file path=ppt/media/image38.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微软雅黑" panose="020B0503020204020204"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微软雅黑" panose="020B0503020204020204" pitchFamily="34" charset="-122"/>
              </a:defRPr>
            </a:lvl1pPr>
          </a:lstStyle>
          <a:p>
            <a:fld id="{422EFC78-32FE-4758-B504-92B4D0B9F0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微软雅黑" panose="020B0503020204020204"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微软雅黑" panose="020B0503020204020204" pitchFamily="34" charset="-122"/>
              </a:defRPr>
            </a:lvl1pPr>
          </a:lstStyle>
          <a:p>
            <a:fld id="{84C1B800-BCBD-4262-B579-5F77D9EE255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anose="020B0503020204020204" pitchFamily="34" charset="-122"/>
        <a:cs typeface="+mn-cs"/>
      </a:defRPr>
    </a:lvl1pPr>
    <a:lvl2pPr marL="457200" algn="l" defTabSz="914400" rtl="0" eaLnBrk="1" latinLnBrk="0" hangingPunct="1">
      <a:defRPr sz="1200" kern="1200">
        <a:solidFill>
          <a:schemeClr val="tx1"/>
        </a:solidFill>
        <a:latin typeface="+mn-lt"/>
        <a:ea typeface="微软雅黑" panose="020B0503020204020204" pitchFamily="34" charset="-122"/>
        <a:cs typeface="+mn-cs"/>
      </a:defRPr>
    </a:lvl2pPr>
    <a:lvl3pPr marL="914400" algn="l" defTabSz="914400" rtl="0" eaLnBrk="1" latinLnBrk="0" hangingPunct="1">
      <a:defRPr sz="1200" kern="1200">
        <a:solidFill>
          <a:schemeClr val="tx1"/>
        </a:solidFill>
        <a:latin typeface="+mn-lt"/>
        <a:ea typeface="微软雅黑" panose="020B0503020204020204" pitchFamily="34" charset="-122"/>
        <a:cs typeface="+mn-cs"/>
      </a:defRPr>
    </a:lvl3pPr>
    <a:lvl4pPr marL="1371600" algn="l" defTabSz="914400" rtl="0" eaLnBrk="1" latinLnBrk="0" hangingPunct="1">
      <a:defRPr sz="1200" kern="1200">
        <a:solidFill>
          <a:schemeClr val="tx1"/>
        </a:solidFill>
        <a:latin typeface="+mn-lt"/>
        <a:ea typeface="微软雅黑" panose="020B0503020204020204" pitchFamily="34" charset="-122"/>
        <a:cs typeface="+mn-cs"/>
      </a:defRPr>
    </a:lvl4pPr>
    <a:lvl5pPr marL="1828800" algn="l" defTabSz="914400" rtl="0" eaLnBrk="1" latinLnBrk="0" hangingPunct="1">
      <a:defRPr sz="1200" kern="1200">
        <a:solidFill>
          <a:schemeClr val="tx1"/>
        </a:solidFill>
        <a:latin typeface="+mn-lt"/>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微软雅黑" panose="020B0503020204020204" pitchFamily="34" charset="-122"/>
                <a:cs typeface="+mn-cs"/>
              </a:rPr>
              <a:t>每月在食堂吃饭超过</a:t>
            </a:r>
            <a:r>
              <a:rPr lang="en-US" altLang="zh-CN" sz="1200" kern="1200" dirty="0">
                <a:solidFill>
                  <a:schemeClr val="tx1"/>
                </a:solidFill>
                <a:effectLst/>
                <a:latin typeface="+mn-lt"/>
                <a:ea typeface="微软雅黑" panose="020B0503020204020204" pitchFamily="34" charset="-122"/>
                <a:cs typeface="+mn-cs"/>
              </a:rPr>
              <a:t>60</a:t>
            </a:r>
            <a:r>
              <a:rPr lang="zh-CN" altLang="en-US" sz="1200" kern="1200" dirty="0">
                <a:solidFill>
                  <a:schemeClr val="tx1"/>
                </a:solidFill>
                <a:effectLst/>
                <a:latin typeface="+mn-lt"/>
                <a:ea typeface="微软雅黑" panose="020B0503020204020204" pitchFamily="34" charset="-122"/>
                <a:cs typeface="+mn-cs"/>
              </a:rPr>
              <a:t>次，平均消费不超过</a:t>
            </a:r>
            <a:r>
              <a:rPr lang="en-US" altLang="zh-CN" sz="1200" kern="1200" dirty="0">
                <a:solidFill>
                  <a:schemeClr val="tx1"/>
                </a:solidFill>
                <a:effectLst/>
                <a:latin typeface="+mn-lt"/>
                <a:ea typeface="微软雅黑" panose="020B0503020204020204" pitchFamily="34" charset="-122"/>
                <a:cs typeface="+mn-cs"/>
              </a:rPr>
              <a:t>7</a:t>
            </a:r>
            <a:r>
              <a:rPr lang="zh-CN" altLang="en-US" sz="1200" kern="1200" dirty="0">
                <a:solidFill>
                  <a:schemeClr val="tx1"/>
                </a:solidFill>
                <a:effectLst/>
                <a:latin typeface="+mn-lt"/>
                <a:ea typeface="微软雅黑" panose="020B0503020204020204" pitchFamily="34" charset="-122"/>
                <a:cs typeface="+mn-cs"/>
              </a:rPr>
              <a:t>元</a:t>
            </a:r>
            <a:endParaRPr lang="zh-CN" altLang="en-US"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84C1B800-BCBD-4262-B579-5F77D9EE255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345E1B-70AA-4D6D-A851-01FA6AD8BF9A}" type="datetime1">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22308F32-F09A-4344-B65D-3757FEAF56B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E695A926-9446-4F62-9ECE-08A9B18F975E}" type="datetime1">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308F32-F09A-4344-B65D-3757FEAF56BD}"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ACDE336F-82DC-4654-9554-07866832948F}" type="datetime1">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308F32-F09A-4344-B65D-3757FEAF56BD}"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FDD3B142-B2B8-4750-964D-A3BDE93F3EF2}" type="datetime1">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308F32-F09A-4344-B65D-3757FEAF56BD}"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B1FC838B-5E56-4490-B16F-070FD98B5E3F}" type="datetime1">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308F32-F09A-4344-B65D-3757FEAF56BD}"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lvl1pPr>
              <a:defRPr kumimoji="1" b="1"/>
            </a:lvl1pPr>
          </a:lstStyle>
          <a:p>
            <a:pPr>
              <a:defRPr/>
            </a:pPr>
            <a:fld id="{4C82377E-F97D-47AE-AC5E-84E924FDA804}" type="datetimeFigureOut">
              <a:rPr lang="zh-CN" altLang="en-US"/>
            </a:fld>
            <a:endParaRPr lang="zh-CN" altLang="en-US"/>
          </a:p>
        </p:txBody>
      </p:sp>
      <p:sp>
        <p:nvSpPr>
          <p:cNvPr id="5" name="页脚占位符 4"/>
          <p:cNvSpPr>
            <a:spLocks noGrp="1"/>
          </p:cNvSpPr>
          <p:nvPr>
            <p:ph type="ftr" sz="quarter" idx="11"/>
          </p:nvPr>
        </p:nvSpPr>
        <p:spPr/>
        <p:txBody>
          <a:bodyPr/>
          <a:lstStyle>
            <a:lvl1pPr>
              <a:defRPr kumimoji="1" b="1"/>
            </a:lvl1pPr>
          </a:lstStyle>
          <a:p>
            <a:pPr>
              <a:defRPr/>
            </a:pPr>
            <a:endParaRPr lang="zh-CN" altLang="en-US"/>
          </a:p>
        </p:txBody>
      </p:sp>
      <p:sp>
        <p:nvSpPr>
          <p:cNvPr id="6" name="灯片编号占位符 5"/>
          <p:cNvSpPr>
            <a:spLocks noGrp="1"/>
          </p:cNvSpPr>
          <p:nvPr>
            <p:ph type="sldNum" sz="quarter" idx="12"/>
          </p:nvPr>
        </p:nvSpPr>
        <p:spPr/>
        <p:txBody>
          <a:bodyPr/>
          <a:lstStyle>
            <a:lvl1pPr>
              <a:defRPr kumimoji="1" b="1"/>
            </a:lvl1pPr>
          </a:lstStyle>
          <a:p>
            <a:pPr>
              <a:defRPr/>
            </a:pPr>
            <a:fld id="{67C3AAF4-1844-4EEA-8132-22A06EE6489A}" type="slidenum">
              <a:rPr lang="zh-CN" altLang="en-US"/>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lvl1pPr>
              <a:defRPr kumimoji="1" b="1"/>
            </a:lvl1pPr>
          </a:lstStyle>
          <a:p>
            <a:pPr>
              <a:defRPr/>
            </a:pPr>
            <a:fld id="{8509C01B-2147-4857-BC9C-29BBF313931D}" type="datetimeFigureOut">
              <a:rPr lang="zh-CN" altLang="en-US"/>
            </a:fld>
            <a:endParaRPr lang="zh-CN" altLang="en-US"/>
          </a:p>
        </p:txBody>
      </p:sp>
      <p:sp>
        <p:nvSpPr>
          <p:cNvPr id="5" name="页脚占位符 4"/>
          <p:cNvSpPr>
            <a:spLocks noGrp="1"/>
          </p:cNvSpPr>
          <p:nvPr>
            <p:ph type="ftr" sz="quarter" idx="11"/>
          </p:nvPr>
        </p:nvSpPr>
        <p:spPr/>
        <p:txBody>
          <a:bodyPr/>
          <a:lstStyle>
            <a:lvl1pPr>
              <a:defRPr kumimoji="1" b="1"/>
            </a:lvl1pPr>
          </a:lstStyle>
          <a:p>
            <a:pPr>
              <a:defRPr/>
            </a:pPr>
            <a:endParaRPr lang="zh-CN" altLang="en-US"/>
          </a:p>
        </p:txBody>
      </p:sp>
      <p:sp>
        <p:nvSpPr>
          <p:cNvPr id="6" name="灯片编号占位符 5"/>
          <p:cNvSpPr>
            <a:spLocks noGrp="1"/>
          </p:cNvSpPr>
          <p:nvPr>
            <p:ph type="sldNum" sz="quarter" idx="12"/>
          </p:nvPr>
        </p:nvSpPr>
        <p:spPr/>
        <p:txBody>
          <a:bodyPr/>
          <a:lstStyle>
            <a:lvl1pPr>
              <a:defRPr kumimoji="1" b="1"/>
            </a:lvl1pPr>
          </a:lstStyle>
          <a:p>
            <a:pPr>
              <a:defRPr/>
            </a:pPr>
            <a:fld id="{F9AD98D2-E8AF-49B1-9C8C-175DE0A5BE71}" type="slidenum">
              <a:rPr lang="zh-CN" altLang="en-US"/>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701675" y="233363"/>
            <a:ext cx="7829550" cy="575945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701675" y="233363"/>
            <a:ext cx="7829550" cy="595312"/>
          </a:xfrm>
        </p:spPr>
        <p:txBody>
          <a:bodyPr/>
          <a:lstStyle/>
          <a:p>
            <a:r>
              <a:rPr lang="zh-CN" altLang="en-US"/>
              <a:t>单击此处编辑母版标题样式</a:t>
            </a:r>
            <a:endParaRPr lang="zh-CN" altLang="en-US"/>
          </a:p>
        </p:txBody>
      </p:sp>
      <p:sp>
        <p:nvSpPr>
          <p:cNvPr id="3" name="表格占位符 2"/>
          <p:cNvSpPr>
            <a:spLocks noGrp="1"/>
          </p:cNvSpPr>
          <p:nvPr>
            <p:ph type="tbl" idx="1"/>
          </p:nvPr>
        </p:nvSpPr>
        <p:spPr>
          <a:xfrm>
            <a:off x="701675" y="1628775"/>
            <a:ext cx="7829550" cy="4364038"/>
          </a:xfrm>
        </p:spPr>
        <p:txBody>
          <a:bodyPr/>
          <a:lstStyle/>
          <a:p>
            <a:pPr lvl="0"/>
            <a:endParaRPr lang="zh-CN" altLang="en-US" noProof="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首页">
    <p:spTree>
      <p:nvGrpSpPr>
        <p:cNvPr id="1" name=""/>
        <p:cNvGrpSpPr/>
        <p:nvPr/>
      </p:nvGrpSpPr>
      <p:grpSpPr>
        <a:xfrm>
          <a:off x="0" y="0"/>
          <a:ext cx="0" cy="0"/>
          <a:chOff x="0" y="0"/>
          <a:chExt cx="0" cy="0"/>
        </a:xfrm>
      </p:grpSpPr>
      <p:sp>
        <p:nvSpPr>
          <p:cNvPr id="2" name="Rectangle 6"/>
          <p:cNvSpPr/>
          <p:nvPr userDrawn="1"/>
        </p:nvSpPr>
        <p:spPr>
          <a:xfrm>
            <a:off x="0" y="0"/>
            <a:ext cx="9144000" cy="4865688"/>
          </a:xfrm>
          <a:prstGeom prst="rect">
            <a:avLst/>
          </a:prstGeom>
          <a:gradFill flip="none" rotWithShape="1">
            <a:gsLst>
              <a:gs pos="0">
                <a:srgbClr val="03D4A8"/>
              </a:gs>
              <a:gs pos="25000">
                <a:srgbClr val="21D6E0"/>
              </a:gs>
              <a:gs pos="75000">
                <a:srgbClr val="0087E6"/>
              </a:gs>
              <a:gs pos="100000">
                <a:srgbClr val="005CBF"/>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10285" r="15524" b="21730"/>
          <a:stretch>
            <a:fillRect/>
          </a:stretch>
        </p:blipFill>
        <p:spPr>
          <a:xfrm>
            <a:off x="396" y="3389050"/>
            <a:ext cx="9143604" cy="3468950"/>
          </a:xfrm>
          <a:prstGeom prst="rect">
            <a:avLst/>
          </a:prstGeom>
        </p:spPr>
      </p:pic>
      <p:sp>
        <p:nvSpPr>
          <p:cNvPr id="8" name="矩形 7"/>
          <p:cNvSpPr/>
          <p:nvPr userDrawn="1"/>
        </p:nvSpPr>
        <p:spPr>
          <a:xfrm>
            <a:off x="0" y="0"/>
            <a:ext cx="9144000" cy="6858000"/>
          </a:xfrm>
          <a:prstGeom prst="rect">
            <a:avLst/>
          </a:prstGeom>
          <a:solidFill>
            <a:schemeClr val="bg1">
              <a:lumMod val="95000"/>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0"/>
            <a:ext cx="9144000" cy="1016000"/>
          </a:xfrm>
          <a:prstGeom prst="rect">
            <a:avLst/>
          </a:prstGeom>
          <a:solidFill>
            <a:srgbClr val="3D89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fld id="{9DEBA8EB-3E98-45DF-95F9-20499AB89BB5}" type="datetime1">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308F32-F09A-4344-B65D-3757FEAF56B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E974B168-BF23-49EB-A4EA-A33054B30FF3}" type="datetime1">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308F32-F09A-4344-B65D-3757FEAF56B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AF4B3E32-CF70-4BAE-9C47-A15603A9F1F6}" type="datetime1">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2308F32-F09A-4344-B65D-3757FEAF56B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B995835-E83C-4B3D-BEF0-E2AC128A0F5B}" type="datetime1">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2308F32-F09A-4344-B65D-3757FEAF56B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0" Type="http://schemas.openxmlformats.org/officeDocument/2006/relationships/theme" Target="../theme/theme1.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A33AF3-DAC5-4E98-94B6-B2F606A2A076}" type="datetime1">
              <a:rPr lang="zh-CN" altLang="en-US" smtClean="0"/>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308F32-F09A-4344-B65D-3757FEAF56B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9" Type="http://schemas.openxmlformats.org/officeDocument/2006/relationships/notesSlide" Target="../notesSlides/notesSlide9.xml"/><Relationship Id="rId8" Type="http://schemas.openxmlformats.org/officeDocument/2006/relationships/slideLayout" Target="../slideLayouts/slideLayout2.xml"/><Relationship Id="rId7" Type="http://schemas.microsoft.com/office/2007/relationships/diagramDrawing" Target="../diagrams/drawing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3" Type="http://schemas.openxmlformats.org/officeDocument/2006/relationships/diagramData" Target="../diagrams/data1.xml"/><Relationship Id="rId2" Type="http://schemas.openxmlformats.org/officeDocument/2006/relationships/image" Target="../media/image5.png"/><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image" Target="../media/image4.pn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5.png"/><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image" Target="../media/image4.png"/><Relationship Id="rId2" Type="http://schemas.microsoft.com/office/2007/relationships/hdphoto" Target="../media/image3.wdp"/><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2.xml"/><Relationship Id="rId3"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image" Target="../media/image4.png"/></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2.xml"/><Relationship Id="rId3" Type="http://schemas.openxmlformats.org/officeDocument/2006/relationships/image" Target="../media/image16.jpeg"/><Relationship Id="rId2" Type="http://schemas.openxmlformats.org/officeDocument/2006/relationships/image" Target="../media/image5.png"/><Relationship Id="rId1" Type="http://schemas.openxmlformats.org/officeDocument/2006/relationships/image" Target="../media/image4.png"/></Relationships>
</file>

<file path=ppt/slides/_rels/slide23.xml.rels><?xml version="1.0" encoding="UTF-8" standalone="yes"?>
<Relationships xmlns="http://schemas.openxmlformats.org/package/2006/relationships"><Relationship Id="rId7" Type="http://schemas.openxmlformats.org/officeDocument/2006/relationships/notesSlide" Target="../notesSlides/notesSlide18.xml"/><Relationship Id="rId6" Type="http://schemas.openxmlformats.org/officeDocument/2006/relationships/slideLayout" Target="../slideLayouts/slideLayout2.xml"/><Relationship Id="rId5" Type="http://schemas.microsoft.com/office/2007/relationships/hdphoto" Target="../media/image19.wdp"/><Relationship Id="rId4" Type="http://schemas.openxmlformats.org/officeDocument/2006/relationships/image" Target="../media/image18.png"/><Relationship Id="rId3" Type="http://schemas.openxmlformats.org/officeDocument/2006/relationships/image" Target="../media/image17.jpeg"/><Relationship Id="rId2" Type="http://schemas.openxmlformats.org/officeDocument/2006/relationships/image" Target="../media/image5.png"/><Relationship Id="rId1" Type="http://schemas.openxmlformats.org/officeDocument/2006/relationships/image" Target="../media/image4.png"/></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2.xml"/><Relationship Id="rId3" Type="http://schemas.openxmlformats.org/officeDocument/2006/relationships/image" Target="../media/image20.png"/><Relationship Id="rId2" Type="http://schemas.openxmlformats.org/officeDocument/2006/relationships/image" Target="../media/image5.png"/><Relationship Id="rId1" Type="http://schemas.openxmlformats.org/officeDocument/2006/relationships/image" Target="../media/image4.png"/></Relationships>
</file>

<file path=ppt/slides/_rels/slide25.xml.rels><?xml version="1.0" encoding="UTF-8" standalone="yes"?>
<Relationships xmlns="http://schemas.openxmlformats.org/package/2006/relationships"><Relationship Id="rId6" Type="http://schemas.openxmlformats.org/officeDocument/2006/relationships/notesSlide" Target="../notesSlides/notesSlide20.xml"/><Relationship Id="rId5" Type="http://schemas.openxmlformats.org/officeDocument/2006/relationships/slideLayout" Target="../slideLayouts/slideLayout2.xml"/><Relationship Id="rId4" Type="http://schemas.microsoft.com/office/2007/relationships/hdphoto" Target="../media/image22.wdp"/><Relationship Id="rId3" Type="http://schemas.openxmlformats.org/officeDocument/2006/relationships/image" Target="../media/image21.png"/><Relationship Id="rId2" Type="http://schemas.openxmlformats.org/officeDocument/2006/relationships/image" Target="../media/image5.png"/><Relationship Id="rId1" Type="http://schemas.openxmlformats.org/officeDocument/2006/relationships/image" Target="../media/image4.png"/></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21.xml"/><Relationship Id="rId5" Type="http://schemas.openxmlformats.org/officeDocument/2006/relationships/slideLayout" Target="../slideLayouts/slideLayout2.xml"/><Relationship Id="rId4" Type="http://schemas.microsoft.com/office/2007/relationships/hdphoto" Target="../media/image24.wdp"/><Relationship Id="rId3" Type="http://schemas.openxmlformats.org/officeDocument/2006/relationships/image" Target="../media/image23.png"/><Relationship Id="rId2" Type="http://schemas.openxmlformats.org/officeDocument/2006/relationships/image" Target="../media/image5.png"/><Relationship Id="rId1" Type="http://schemas.openxmlformats.org/officeDocument/2006/relationships/image" Target="../media/image4.png"/></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2.xml"/><Relationship Id="rId3" Type="http://schemas.openxmlformats.org/officeDocument/2006/relationships/image" Target="../media/image25.png"/><Relationship Id="rId2" Type="http://schemas.openxmlformats.org/officeDocument/2006/relationships/image" Target="../media/image5.png"/><Relationship Id="rId1"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2.xml"/><Relationship Id="rId3" Type="http://schemas.openxmlformats.org/officeDocument/2006/relationships/image" Target="../media/image26.png"/><Relationship Id="rId2" Type="http://schemas.openxmlformats.org/officeDocument/2006/relationships/image" Target="../media/image5.pn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2.xml"/><Relationship Id="rId3" Type="http://schemas.openxmlformats.org/officeDocument/2006/relationships/image" Target="../media/image27.png"/><Relationship Id="rId2" Type="http://schemas.openxmlformats.org/officeDocument/2006/relationships/image" Target="../media/image5.png"/><Relationship Id="rId1" Type="http://schemas.openxmlformats.org/officeDocument/2006/relationships/image" Target="../media/image4.png"/></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2.xml"/><Relationship Id="rId3" Type="http://schemas.openxmlformats.org/officeDocument/2006/relationships/image" Target="../media/image28.png"/><Relationship Id="rId2" Type="http://schemas.openxmlformats.org/officeDocument/2006/relationships/image" Target="../media/image5.png"/><Relationship Id="rId1" Type="http://schemas.openxmlformats.org/officeDocument/2006/relationships/image" Target="../media/image4.png"/></Relationships>
</file>

<file path=ppt/slides/_rels/slide32.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2.xml"/><Relationship Id="rId3" Type="http://schemas.openxmlformats.org/officeDocument/2006/relationships/image" Target="../media/image29.png"/><Relationship Id="rId2" Type="http://schemas.openxmlformats.org/officeDocument/2006/relationships/image" Target="../media/image5.png"/><Relationship Id="rId1" Type="http://schemas.openxmlformats.org/officeDocument/2006/relationships/image" Target="../media/image4.png"/></Relationships>
</file>

<file path=ppt/slides/_rels/slide33.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2.xml"/><Relationship Id="rId3" Type="http://schemas.openxmlformats.org/officeDocument/2006/relationships/image" Target="../media/image30.jpeg"/><Relationship Id="rId2" Type="http://schemas.openxmlformats.org/officeDocument/2006/relationships/image" Target="../media/image5.png"/><Relationship Id="rId1" Type="http://schemas.openxmlformats.org/officeDocument/2006/relationships/image" Target="../media/image4.png"/></Relationships>
</file>

<file path=ppt/slides/_rels/slide34.xml.rels><?xml version="1.0" encoding="UTF-8" standalone="yes"?>
<Relationships xmlns="http://schemas.openxmlformats.org/package/2006/relationships"><Relationship Id="rId5" Type="http://schemas.openxmlformats.org/officeDocument/2006/relationships/notesSlide" Target="../notesSlides/notesSlide28.xml"/><Relationship Id="rId4" Type="http://schemas.openxmlformats.org/officeDocument/2006/relationships/slideLayout" Target="../slideLayouts/slideLayout2.xml"/><Relationship Id="rId3" Type="http://schemas.openxmlformats.org/officeDocument/2006/relationships/image" Target="../media/image31.jpeg"/><Relationship Id="rId2" Type="http://schemas.openxmlformats.org/officeDocument/2006/relationships/image" Target="../media/image5.png"/><Relationship Id="rId1" Type="http://schemas.openxmlformats.org/officeDocument/2006/relationships/image" Target="../media/image4.png"/></Relationships>
</file>

<file path=ppt/slides/_rels/slide35.xml.rels><?xml version="1.0" encoding="UTF-8" standalone="yes"?>
<Relationships xmlns="http://schemas.openxmlformats.org/package/2006/relationships"><Relationship Id="rId6" Type="http://schemas.openxmlformats.org/officeDocument/2006/relationships/notesSlide" Target="../notesSlides/notesSlide29.xml"/><Relationship Id="rId5" Type="http://schemas.openxmlformats.org/officeDocument/2006/relationships/slideLayout" Target="../slideLayouts/slideLayout2.xml"/><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media/image5.png"/><Relationship Id="rId1" Type="http://schemas.openxmlformats.org/officeDocument/2006/relationships/image" Target="../media/image4.png"/></Relationships>
</file>

<file path=ppt/slides/_rels/slide36.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2.xml"/><Relationship Id="rId3" Type="http://schemas.openxmlformats.org/officeDocument/2006/relationships/image" Target="../media/image34.jpeg"/><Relationship Id="rId2" Type="http://schemas.openxmlformats.org/officeDocument/2006/relationships/image" Target="../media/image5.png"/><Relationship Id="rId1" Type="http://schemas.openxmlformats.org/officeDocument/2006/relationships/image" Target="../media/image4.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5.png"/></Relationships>
</file>

<file path=ppt/slides/_rels/slide3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8.png"/><Relationship Id="rId2" Type="http://schemas.microsoft.com/office/2007/relationships/hdphoto" Target="../media/image37.wdp"/><Relationship Id="rId1" Type="http://schemas.openxmlformats.org/officeDocument/2006/relationships/image" Target="../media/image36.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image" Target="../media/image6.jpeg"/><Relationship Id="rId3" Type="http://schemas.openxmlformats.org/officeDocument/2006/relationships/tags" Target="../tags/tag1.xml"/><Relationship Id="rId2" Type="http://schemas.openxmlformats.org/officeDocument/2006/relationships/image" Target="../media/image5.pn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2.xml"/><Relationship Id="rId3" Type="http://schemas.openxmlformats.org/officeDocument/2006/relationships/image" Target="../media/image8.jpeg"/><Relationship Id="rId2" Type="http://schemas.openxmlformats.org/officeDocument/2006/relationships/image" Target="../media/image5.png"/><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2.xml"/><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p:cNvSpPr txBox="1"/>
          <p:nvPr/>
        </p:nvSpPr>
        <p:spPr>
          <a:xfrm>
            <a:off x="1408785" y="2420242"/>
            <a:ext cx="7145051" cy="1008674"/>
          </a:xfrm>
          <a:prstGeom prst="rect">
            <a:avLst/>
          </a:prstGeom>
          <a:noFill/>
        </p:spPr>
        <p:txBody>
          <a:bodyPr>
            <a:spAutoFit/>
          </a:bodyPr>
          <a:lstStyle/>
          <a:p>
            <a:pPr algn="ctr">
              <a:lnSpc>
                <a:spcPct val="150000"/>
              </a:lnSpc>
              <a:defRPr/>
            </a:pPr>
            <a:r>
              <a:rPr lang="zh-CN" altLang="en-US" sz="4500" b="1"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微软雅黑" panose="020B0503020204020204" pitchFamily="34" charset="-122"/>
                <a:ea typeface="微软雅黑" panose="020B0503020204020204" pitchFamily="34" charset="-122"/>
              </a:rPr>
              <a:t>绪论</a:t>
            </a:r>
            <a:endParaRPr lang="zh-CN" altLang="en-US" sz="4500" b="1"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微软雅黑" panose="020B0503020204020204" pitchFamily="34" charset="-122"/>
              <a:ea typeface="微软雅黑" panose="020B0503020204020204" pitchFamily="34" charset="-122"/>
            </a:endParaRPr>
          </a:p>
        </p:txBody>
      </p:sp>
      <p:sp>
        <p:nvSpPr>
          <p:cNvPr id="53" name="TextBox 52"/>
          <p:cNvSpPr txBox="1"/>
          <p:nvPr/>
        </p:nvSpPr>
        <p:spPr>
          <a:xfrm>
            <a:off x="307748" y="1035933"/>
            <a:ext cx="5181877" cy="415498"/>
          </a:xfrm>
          <a:prstGeom prst="rect">
            <a:avLst/>
          </a:prstGeom>
          <a:noFill/>
          <a:effectLst>
            <a:reflection blurRad="6350" stA="50000" endA="300" endPos="38500" dist="50800" dir="5400000" sy="-100000" algn="bl" rotWithShape="0"/>
          </a:effectLst>
        </p:spPr>
        <p:txBody>
          <a:bodyPr anchor="ctr">
            <a:spAutoFit/>
          </a:bodyPr>
          <a:lstStyle/>
          <a:p>
            <a:pPr>
              <a:defRPr/>
            </a:pPr>
            <a:r>
              <a:rPr lang="zh-CN" altLang="en-US" sz="2100" dirty="0">
                <a:solidFill>
                  <a:schemeClr val="bg1"/>
                </a:solidFill>
                <a:effectLst>
                  <a:reflection blurRad="6350" stA="55000" endA="300" endPos="45500" dir="5400000" sy="-100000" algn="bl" rotWithShape="0"/>
                </a:effectLst>
                <a:latin typeface="Berlin Sans FB" panose="020E0602020502020306" pitchFamily="34" charset="0"/>
                <a:ea typeface="楷体" panose="02010609060101010101" pitchFamily="49" charset="-122"/>
                <a:cs typeface="经典繁仿黑" pitchFamily="49" charset="-122"/>
              </a:rPr>
              <a:t>数据挖掘</a:t>
            </a:r>
            <a:endParaRPr lang="zh-CN" altLang="en-US" sz="2100" dirty="0">
              <a:solidFill>
                <a:schemeClr val="bg1"/>
              </a:solidFill>
              <a:effectLst>
                <a:reflection blurRad="6350" stA="55000" endA="300" endPos="45500" dir="5400000" sy="-100000" algn="bl" rotWithShape="0"/>
              </a:effectLst>
              <a:latin typeface="Berlin Sans FB" panose="020E0602020502020306" pitchFamily="34" charset="0"/>
              <a:ea typeface="楷体" panose="02010609060101010101" pitchFamily="49" charset="-122"/>
              <a:cs typeface="经典繁仿黑" pitchFamily="49" charset="-122"/>
            </a:endParaRPr>
          </a:p>
        </p:txBody>
      </p:sp>
      <p:grpSp>
        <p:nvGrpSpPr>
          <p:cNvPr id="84" name="组 5"/>
          <p:cNvGrpSpPr/>
          <p:nvPr/>
        </p:nvGrpSpPr>
        <p:grpSpPr bwMode="auto">
          <a:xfrm flipH="1">
            <a:off x="6781801" y="1676400"/>
            <a:ext cx="1059656" cy="1159669"/>
            <a:chOff x="3138649" y="1753344"/>
            <a:chExt cx="2541763" cy="2988678"/>
          </a:xfrm>
        </p:grpSpPr>
        <p:grpSp>
          <p:nvGrpSpPr>
            <p:cNvPr id="7175" name="组 4"/>
            <p:cNvGrpSpPr/>
            <p:nvPr/>
          </p:nvGrpSpPr>
          <p:grpSpPr bwMode="auto">
            <a:xfrm>
              <a:off x="4491474" y="2328341"/>
              <a:ext cx="1188938" cy="1539131"/>
              <a:chOff x="4601644" y="2609587"/>
              <a:chExt cx="1188938" cy="1539131"/>
            </a:xfrm>
          </p:grpSpPr>
          <p:sp>
            <p:nvSpPr>
              <p:cNvPr id="7179" name="Freeform 25"/>
              <p:cNvSpPr>
                <a:spLocks noEditPoints="1"/>
              </p:cNvSpPr>
              <p:nvPr/>
            </p:nvSpPr>
            <p:spPr bwMode="auto">
              <a:xfrm>
                <a:off x="4741332" y="2609587"/>
                <a:ext cx="1049250" cy="1098668"/>
              </a:xfrm>
              <a:custGeom>
                <a:avLst/>
                <a:gdLst>
                  <a:gd name="T0" fmla="*/ 2147483646 w 227"/>
                  <a:gd name="T1" fmla="*/ 2147483646 h 227"/>
                  <a:gd name="T2" fmla="*/ 2147483646 w 227"/>
                  <a:gd name="T3" fmla="*/ 2147483646 h 227"/>
                  <a:gd name="T4" fmla="*/ 2147483646 w 227"/>
                  <a:gd name="T5" fmla="*/ 2147483646 h 227"/>
                  <a:gd name="T6" fmla="*/ 2147483646 w 227"/>
                  <a:gd name="T7" fmla="*/ 2147483646 h 227"/>
                  <a:gd name="T8" fmla="*/ 2147483646 w 227"/>
                  <a:gd name="T9" fmla="*/ 2147483646 h 227"/>
                  <a:gd name="T10" fmla="*/ 2147483646 w 227"/>
                  <a:gd name="T11" fmla="*/ 2147483646 h 227"/>
                  <a:gd name="T12" fmla="*/ 2147483646 w 227"/>
                  <a:gd name="T13" fmla="*/ 2147483646 h 227"/>
                  <a:gd name="T14" fmla="*/ 2147483646 w 227"/>
                  <a:gd name="T15" fmla="*/ 2147483646 h 227"/>
                  <a:gd name="T16" fmla="*/ 2147483646 w 227"/>
                  <a:gd name="T17" fmla="*/ 2147483646 h 227"/>
                  <a:gd name="T18" fmla="*/ 2147483646 w 227"/>
                  <a:gd name="T19" fmla="*/ 2147483646 h 227"/>
                  <a:gd name="T20" fmla="*/ 2147483646 w 227"/>
                  <a:gd name="T21" fmla="*/ 2147483646 h 227"/>
                  <a:gd name="T22" fmla="*/ 2147483646 w 227"/>
                  <a:gd name="T23" fmla="*/ 2147483646 h 227"/>
                  <a:gd name="T24" fmla="*/ 2147483646 w 227"/>
                  <a:gd name="T25" fmla="*/ 2147483646 h 227"/>
                  <a:gd name="T26" fmla="*/ 2147483646 w 227"/>
                  <a:gd name="T27" fmla="*/ 2147483646 h 227"/>
                  <a:gd name="T28" fmla="*/ 2147483646 w 227"/>
                  <a:gd name="T29" fmla="*/ 2147483646 h 22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27" h="227">
                    <a:moveTo>
                      <a:pt x="167" y="30"/>
                    </a:moveTo>
                    <a:cubicBezTo>
                      <a:pt x="213" y="60"/>
                      <a:pt x="227" y="122"/>
                      <a:pt x="197" y="169"/>
                    </a:cubicBezTo>
                    <a:cubicBezTo>
                      <a:pt x="170" y="211"/>
                      <a:pt x="116" y="227"/>
                      <a:pt x="71" y="207"/>
                    </a:cubicBezTo>
                    <a:cubicBezTo>
                      <a:pt x="75" y="202"/>
                      <a:pt x="75" y="202"/>
                      <a:pt x="75" y="202"/>
                    </a:cubicBezTo>
                    <a:cubicBezTo>
                      <a:pt x="78" y="197"/>
                      <a:pt x="77" y="191"/>
                      <a:pt x="74" y="189"/>
                    </a:cubicBezTo>
                    <a:cubicBezTo>
                      <a:pt x="61" y="181"/>
                      <a:pt x="61" y="181"/>
                      <a:pt x="61" y="181"/>
                    </a:cubicBezTo>
                    <a:cubicBezTo>
                      <a:pt x="57" y="178"/>
                      <a:pt x="52" y="181"/>
                      <a:pt x="49" y="185"/>
                    </a:cubicBezTo>
                    <a:cubicBezTo>
                      <a:pt x="46" y="190"/>
                      <a:pt x="46" y="190"/>
                      <a:pt x="46" y="190"/>
                    </a:cubicBezTo>
                    <a:cubicBezTo>
                      <a:pt x="9" y="158"/>
                      <a:pt x="0" y="103"/>
                      <a:pt x="28" y="60"/>
                    </a:cubicBezTo>
                    <a:cubicBezTo>
                      <a:pt x="58" y="14"/>
                      <a:pt x="120" y="0"/>
                      <a:pt x="167" y="30"/>
                    </a:cubicBezTo>
                    <a:close/>
                    <a:moveTo>
                      <a:pt x="169" y="151"/>
                    </a:moveTo>
                    <a:cubicBezTo>
                      <a:pt x="189" y="120"/>
                      <a:pt x="180" y="78"/>
                      <a:pt x="149" y="58"/>
                    </a:cubicBezTo>
                    <a:cubicBezTo>
                      <a:pt x="117" y="38"/>
                      <a:pt x="76" y="47"/>
                      <a:pt x="56" y="78"/>
                    </a:cubicBezTo>
                    <a:cubicBezTo>
                      <a:pt x="36" y="110"/>
                      <a:pt x="45" y="151"/>
                      <a:pt x="76" y="171"/>
                    </a:cubicBezTo>
                    <a:cubicBezTo>
                      <a:pt x="107" y="191"/>
                      <a:pt x="149" y="182"/>
                      <a:pt x="169" y="15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350"/>
              </a:p>
            </p:txBody>
          </p:sp>
          <p:sp>
            <p:nvSpPr>
              <p:cNvPr id="7180" name="Freeform 33"/>
              <p:cNvSpPr/>
              <p:nvPr/>
            </p:nvSpPr>
            <p:spPr bwMode="auto">
              <a:xfrm>
                <a:off x="4954039" y="3470569"/>
                <a:ext cx="147626" cy="139619"/>
              </a:xfrm>
              <a:custGeom>
                <a:avLst/>
                <a:gdLst>
                  <a:gd name="T0" fmla="*/ 2147483646 w 32"/>
                  <a:gd name="T1" fmla="*/ 2147483646 h 29"/>
                  <a:gd name="T2" fmla="*/ 2147483646 w 32"/>
                  <a:gd name="T3" fmla="*/ 2147483646 h 29"/>
                  <a:gd name="T4" fmla="*/ 2147483646 w 32"/>
                  <a:gd name="T5" fmla="*/ 2147483646 h 29"/>
                  <a:gd name="T6" fmla="*/ 2147483646 w 32"/>
                  <a:gd name="T7" fmla="*/ 2147483646 h 29"/>
                  <a:gd name="T8" fmla="*/ 0 w 32"/>
                  <a:gd name="T9" fmla="*/ 2147483646 h 29"/>
                  <a:gd name="T10" fmla="*/ 2147483646 w 32"/>
                  <a:gd name="T11" fmla="*/ 2147483646 h 29"/>
                  <a:gd name="T12" fmla="*/ 2147483646 w 32"/>
                  <a:gd name="T13" fmla="*/ 2147483646 h 29"/>
                  <a:gd name="T14" fmla="*/ 2147483646 w 32"/>
                  <a:gd name="T15" fmla="*/ 2147483646 h 2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2" h="29">
                    <a:moveTo>
                      <a:pt x="28" y="11"/>
                    </a:moveTo>
                    <a:cubicBezTo>
                      <a:pt x="31" y="13"/>
                      <a:pt x="32" y="19"/>
                      <a:pt x="29" y="24"/>
                    </a:cubicBezTo>
                    <a:cubicBezTo>
                      <a:pt x="25" y="29"/>
                      <a:pt x="25" y="29"/>
                      <a:pt x="25" y="29"/>
                    </a:cubicBezTo>
                    <a:cubicBezTo>
                      <a:pt x="21" y="27"/>
                      <a:pt x="16" y="24"/>
                      <a:pt x="12" y="21"/>
                    </a:cubicBezTo>
                    <a:cubicBezTo>
                      <a:pt x="8" y="19"/>
                      <a:pt x="4" y="16"/>
                      <a:pt x="0" y="12"/>
                    </a:cubicBezTo>
                    <a:cubicBezTo>
                      <a:pt x="3" y="7"/>
                      <a:pt x="3" y="7"/>
                      <a:pt x="3" y="7"/>
                    </a:cubicBezTo>
                    <a:cubicBezTo>
                      <a:pt x="6" y="3"/>
                      <a:pt x="11" y="0"/>
                      <a:pt x="15" y="3"/>
                    </a:cubicBezTo>
                    <a:lnTo>
                      <a:pt x="28" y="11"/>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350"/>
              </a:p>
            </p:txBody>
          </p:sp>
          <p:sp>
            <p:nvSpPr>
              <p:cNvPr id="7181" name="Freeform 35"/>
              <p:cNvSpPr/>
              <p:nvPr/>
            </p:nvSpPr>
            <p:spPr bwMode="auto">
              <a:xfrm>
                <a:off x="4906418" y="3528743"/>
                <a:ext cx="161911" cy="154579"/>
              </a:xfrm>
              <a:custGeom>
                <a:avLst/>
                <a:gdLst>
                  <a:gd name="T0" fmla="*/ 2147483646 w 35"/>
                  <a:gd name="T1" fmla="*/ 2147483646 h 32"/>
                  <a:gd name="T2" fmla="*/ 2147483646 w 35"/>
                  <a:gd name="T3" fmla="*/ 2147483646 h 32"/>
                  <a:gd name="T4" fmla="*/ 0 w 35"/>
                  <a:gd name="T5" fmla="*/ 2147483646 h 32"/>
                  <a:gd name="T6" fmla="*/ 2147483646 w 35"/>
                  <a:gd name="T7" fmla="*/ 0 h 32"/>
                  <a:gd name="T8" fmla="*/ 2147483646 w 35"/>
                  <a:gd name="T9" fmla="*/ 2147483646 h 32"/>
                  <a:gd name="T10" fmla="*/ 2147483646 w 35"/>
                  <a:gd name="T11" fmla="*/ 2147483646 h 3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5" h="32">
                    <a:moveTo>
                      <a:pt x="35" y="17"/>
                    </a:moveTo>
                    <a:cubicBezTo>
                      <a:pt x="26" y="32"/>
                      <a:pt x="26" y="32"/>
                      <a:pt x="26" y="32"/>
                    </a:cubicBezTo>
                    <a:cubicBezTo>
                      <a:pt x="0" y="15"/>
                      <a:pt x="0" y="15"/>
                      <a:pt x="0" y="15"/>
                    </a:cubicBezTo>
                    <a:cubicBezTo>
                      <a:pt x="10" y="0"/>
                      <a:pt x="10" y="0"/>
                      <a:pt x="10" y="0"/>
                    </a:cubicBezTo>
                    <a:cubicBezTo>
                      <a:pt x="14" y="4"/>
                      <a:pt x="18" y="7"/>
                      <a:pt x="22" y="9"/>
                    </a:cubicBezTo>
                    <a:cubicBezTo>
                      <a:pt x="26" y="12"/>
                      <a:pt x="31" y="15"/>
                      <a:pt x="35" y="1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350"/>
              </a:p>
            </p:txBody>
          </p:sp>
          <p:sp>
            <p:nvSpPr>
              <p:cNvPr id="7182" name="Freeform 37"/>
              <p:cNvSpPr/>
              <p:nvPr/>
            </p:nvSpPr>
            <p:spPr bwMode="auto">
              <a:xfrm>
                <a:off x="4601644" y="3708253"/>
                <a:ext cx="444463" cy="440465"/>
              </a:xfrm>
              <a:custGeom>
                <a:avLst/>
                <a:gdLst>
                  <a:gd name="T0" fmla="*/ 2147483646 w 96"/>
                  <a:gd name="T1" fmla="*/ 0 h 91"/>
                  <a:gd name="T2" fmla="*/ 2147483646 w 96"/>
                  <a:gd name="T3" fmla="*/ 2147483646 h 91"/>
                  <a:gd name="T4" fmla="*/ 2147483646 w 96"/>
                  <a:gd name="T5" fmla="*/ 2147483646 h 91"/>
                  <a:gd name="T6" fmla="*/ 2147483646 w 96"/>
                  <a:gd name="T7" fmla="*/ 2147483646 h 91"/>
                  <a:gd name="T8" fmla="*/ 2147483646 w 96"/>
                  <a:gd name="T9" fmla="*/ 2147483646 h 91"/>
                  <a:gd name="T10" fmla="*/ 2147483646 w 96"/>
                  <a:gd name="T11" fmla="*/ 2147483646 h 91"/>
                  <a:gd name="T12" fmla="*/ 2147483646 w 96"/>
                  <a:gd name="T13" fmla="*/ 2147483646 h 91"/>
                  <a:gd name="T14" fmla="*/ 2147483646 w 96"/>
                  <a:gd name="T15" fmla="*/ 2147483646 h 91"/>
                  <a:gd name="T16" fmla="*/ 2147483646 w 96"/>
                  <a:gd name="T17" fmla="*/ 2147483646 h 91"/>
                  <a:gd name="T18" fmla="*/ 2147483646 w 96"/>
                  <a:gd name="T19" fmla="*/ 0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6" h="91">
                    <a:moveTo>
                      <a:pt x="89" y="0"/>
                    </a:moveTo>
                    <a:cubicBezTo>
                      <a:pt x="95" y="7"/>
                      <a:pt x="96" y="17"/>
                      <a:pt x="91" y="25"/>
                    </a:cubicBezTo>
                    <a:cubicBezTo>
                      <a:pt x="56" y="79"/>
                      <a:pt x="56" y="79"/>
                      <a:pt x="56" y="79"/>
                    </a:cubicBezTo>
                    <a:cubicBezTo>
                      <a:pt x="50" y="89"/>
                      <a:pt x="37" y="91"/>
                      <a:pt x="27" y="85"/>
                    </a:cubicBezTo>
                    <a:cubicBezTo>
                      <a:pt x="11" y="75"/>
                      <a:pt x="11" y="75"/>
                      <a:pt x="11" y="75"/>
                    </a:cubicBezTo>
                    <a:cubicBezTo>
                      <a:pt x="3" y="69"/>
                      <a:pt x="0" y="59"/>
                      <a:pt x="3" y="51"/>
                    </a:cubicBezTo>
                    <a:cubicBezTo>
                      <a:pt x="34" y="51"/>
                      <a:pt x="61" y="51"/>
                      <a:pt x="61" y="51"/>
                    </a:cubicBezTo>
                    <a:cubicBezTo>
                      <a:pt x="63" y="30"/>
                      <a:pt x="63" y="30"/>
                      <a:pt x="63" y="30"/>
                    </a:cubicBezTo>
                    <a:cubicBezTo>
                      <a:pt x="67" y="30"/>
                      <a:pt x="71" y="28"/>
                      <a:pt x="73" y="24"/>
                    </a:cubicBezTo>
                    <a:lnTo>
                      <a:pt x="89" y="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350"/>
              </a:p>
            </p:txBody>
          </p:sp>
          <p:sp>
            <p:nvSpPr>
              <p:cNvPr id="7183" name="Freeform 38"/>
              <p:cNvSpPr/>
              <p:nvPr/>
            </p:nvSpPr>
            <p:spPr bwMode="auto">
              <a:xfrm>
                <a:off x="4823875" y="3625147"/>
                <a:ext cx="188897" cy="227712"/>
              </a:xfrm>
              <a:custGeom>
                <a:avLst/>
                <a:gdLst>
                  <a:gd name="T0" fmla="*/ 2147483646 w 41"/>
                  <a:gd name="T1" fmla="*/ 2147483646 h 47"/>
                  <a:gd name="T2" fmla="*/ 2147483646 w 41"/>
                  <a:gd name="T3" fmla="*/ 2147483646 h 47"/>
                  <a:gd name="T4" fmla="*/ 2147483646 w 41"/>
                  <a:gd name="T5" fmla="*/ 2147483646 h 47"/>
                  <a:gd name="T6" fmla="*/ 2147483646 w 41"/>
                  <a:gd name="T7" fmla="*/ 2147483646 h 47"/>
                  <a:gd name="T8" fmla="*/ 0 w 41"/>
                  <a:gd name="T9" fmla="*/ 2147483646 h 47"/>
                  <a:gd name="T10" fmla="*/ 2147483646 w 41"/>
                  <a:gd name="T11" fmla="*/ 0 h 47"/>
                  <a:gd name="T12" fmla="*/ 2147483646 w 41"/>
                  <a:gd name="T13" fmla="*/ 2147483646 h 47"/>
                  <a:gd name="T14" fmla="*/ 2147483646 w 41"/>
                  <a:gd name="T15" fmla="*/ 2147483646 h 47"/>
                  <a:gd name="T16" fmla="*/ 2147483646 w 41"/>
                  <a:gd name="T17" fmla="*/ 2147483646 h 4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1" h="47">
                    <a:moveTo>
                      <a:pt x="41" y="17"/>
                    </a:moveTo>
                    <a:cubicBezTo>
                      <a:pt x="25" y="41"/>
                      <a:pt x="25" y="41"/>
                      <a:pt x="25" y="41"/>
                    </a:cubicBezTo>
                    <a:cubicBezTo>
                      <a:pt x="23" y="45"/>
                      <a:pt x="19" y="47"/>
                      <a:pt x="15" y="47"/>
                    </a:cubicBezTo>
                    <a:cubicBezTo>
                      <a:pt x="18" y="26"/>
                      <a:pt x="18" y="26"/>
                      <a:pt x="18" y="26"/>
                    </a:cubicBezTo>
                    <a:cubicBezTo>
                      <a:pt x="0" y="24"/>
                      <a:pt x="0" y="24"/>
                      <a:pt x="0" y="24"/>
                    </a:cubicBezTo>
                    <a:cubicBezTo>
                      <a:pt x="15" y="0"/>
                      <a:pt x="15" y="0"/>
                      <a:pt x="15" y="0"/>
                    </a:cubicBezTo>
                    <a:cubicBezTo>
                      <a:pt x="17" y="1"/>
                      <a:pt x="18" y="2"/>
                      <a:pt x="20" y="3"/>
                    </a:cubicBezTo>
                    <a:cubicBezTo>
                      <a:pt x="36" y="13"/>
                      <a:pt x="36" y="13"/>
                      <a:pt x="36" y="13"/>
                    </a:cubicBezTo>
                    <a:cubicBezTo>
                      <a:pt x="38" y="14"/>
                      <a:pt x="39" y="15"/>
                      <a:pt x="41" y="1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350"/>
              </a:p>
            </p:txBody>
          </p:sp>
          <p:sp>
            <p:nvSpPr>
              <p:cNvPr id="7184" name="Freeform 39"/>
              <p:cNvSpPr/>
              <p:nvPr/>
            </p:nvSpPr>
            <p:spPr bwMode="auto">
              <a:xfrm>
                <a:off x="4804827" y="3741496"/>
                <a:ext cx="101591" cy="111363"/>
              </a:xfrm>
              <a:custGeom>
                <a:avLst/>
                <a:gdLst>
                  <a:gd name="T0" fmla="*/ 2147483646 w 22"/>
                  <a:gd name="T1" fmla="*/ 2147483646 h 23"/>
                  <a:gd name="T2" fmla="*/ 2147483646 w 22"/>
                  <a:gd name="T3" fmla="*/ 2147483646 h 23"/>
                  <a:gd name="T4" fmla="*/ 2147483646 w 22"/>
                  <a:gd name="T5" fmla="*/ 2147483646 h 23"/>
                  <a:gd name="T6" fmla="*/ 2147483646 w 22"/>
                  <a:gd name="T7" fmla="*/ 2147483646 h 23"/>
                  <a:gd name="T8" fmla="*/ 2147483646 w 22"/>
                  <a:gd name="T9" fmla="*/ 2147483646 h 23"/>
                  <a:gd name="T10" fmla="*/ 2147483646 w 22"/>
                  <a:gd name="T11" fmla="*/ 0 h 23"/>
                  <a:gd name="T12" fmla="*/ 2147483646 w 22"/>
                  <a:gd name="T13" fmla="*/ 2147483646 h 2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23">
                    <a:moveTo>
                      <a:pt x="22" y="2"/>
                    </a:moveTo>
                    <a:cubicBezTo>
                      <a:pt x="19" y="23"/>
                      <a:pt x="19" y="23"/>
                      <a:pt x="19" y="23"/>
                    </a:cubicBezTo>
                    <a:cubicBezTo>
                      <a:pt x="19" y="22"/>
                      <a:pt x="18" y="22"/>
                      <a:pt x="17" y="22"/>
                    </a:cubicBezTo>
                    <a:cubicBezTo>
                      <a:pt x="4" y="13"/>
                      <a:pt x="4" y="13"/>
                      <a:pt x="4" y="13"/>
                    </a:cubicBezTo>
                    <a:cubicBezTo>
                      <a:pt x="1" y="11"/>
                      <a:pt x="0" y="5"/>
                      <a:pt x="3" y="1"/>
                    </a:cubicBezTo>
                    <a:cubicBezTo>
                      <a:pt x="4" y="0"/>
                      <a:pt x="4" y="0"/>
                      <a:pt x="4" y="0"/>
                    </a:cubicBezTo>
                    <a:lnTo>
                      <a:pt x="22" y="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350"/>
              </a:p>
            </p:txBody>
          </p:sp>
          <p:sp>
            <p:nvSpPr>
              <p:cNvPr id="7185" name="Freeform 42"/>
              <p:cNvSpPr/>
              <p:nvPr/>
            </p:nvSpPr>
            <p:spPr bwMode="auto">
              <a:xfrm>
                <a:off x="4615930" y="3708663"/>
                <a:ext cx="277790" cy="222725"/>
              </a:xfrm>
              <a:custGeom>
                <a:avLst/>
                <a:gdLst>
                  <a:gd name="T0" fmla="*/ 2147483646 w 60"/>
                  <a:gd name="T1" fmla="*/ 2147483646 h 46"/>
                  <a:gd name="T2" fmla="*/ 2147483646 w 60"/>
                  <a:gd name="T3" fmla="*/ 2147483646 h 46"/>
                  <a:gd name="T4" fmla="*/ 0 w 60"/>
                  <a:gd name="T5" fmla="*/ 2147483646 h 46"/>
                  <a:gd name="T6" fmla="*/ 2147483646 w 60"/>
                  <a:gd name="T7" fmla="*/ 2147483646 h 46"/>
                  <a:gd name="T8" fmla="*/ 2147483646 w 60"/>
                  <a:gd name="T9" fmla="*/ 0 h 46"/>
                  <a:gd name="T10" fmla="*/ 2147483646 w 60"/>
                  <a:gd name="T11" fmla="*/ 2147483646 h 46"/>
                  <a:gd name="T12" fmla="*/ 2147483646 w 60"/>
                  <a:gd name="T13" fmla="*/ 2147483646 h 46"/>
                  <a:gd name="T14" fmla="*/ 2147483646 w 60"/>
                  <a:gd name="T15" fmla="*/ 2147483646 h 46"/>
                  <a:gd name="T16" fmla="*/ 2147483646 w 60"/>
                  <a:gd name="T17" fmla="*/ 2147483646 h 46"/>
                  <a:gd name="T18" fmla="*/ 2147483646 w 60"/>
                  <a:gd name="T19" fmla="*/ 2147483646 h 4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0" h="46">
                    <a:moveTo>
                      <a:pt x="60" y="25"/>
                    </a:moveTo>
                    <a:cubicBezTo>
                      <a:pt x="58" y="46"/>
                      <a:pt x="58" y="46"/>
                      <a:pt x="58" y="46"/>
                    </a:cubicBezTo>
                    <a:cubicBezTo>
                      <a:pt x="58" y="46"/>
                      <a:pt x="31" y="46"/>
                      <a:pt x="0" y="46"/>
                    </a:cubicBezTo>
                    <a:cubicBezTo>
                      <a:pt x="0" y="44"/>
                      <a:pt x="1" y="43"/>
                      <a:pt x="2" y="41"/>
                    </a:cubicBezTo>
                    <a:cubicBezTo>
                      <a:pt x="28" y="0"/>
                      <a:pt x="28" y="0"/>
                      <a:pt x="28" y="0"/>
                    </a:cubicBezTo>
                    <a:cubicBezTo>
                      <a:pt x="45" y="2"/>
                      <a:pt x="45" y="2"/>
                      <a:pt x="45" y="2"/>
                    </a:cubicBezTo>
                    <a:cubicBezTo>
                      <a:pt x="44" y="3"/>
                      <a:pt x="44" y="3"/>
                      <a:pt x="44" y="3"/>
                    </a:cubicBezTo>
                    <a:cubicBezTo>
                      <a:pt x="41" y="7"/>
                      <a:pt x="42" y="13"/>
                      <a:pt x="45" y="15"/>
                    </a:cubicBezTo>
                    <a:cubicBezTo>
                      <a:pt x="58" y="24"/>
                      <a:pt x="58" y="24"/>
                      <a:pt x="58" y="24"/>
                    </a:cubicBezTo>
                    <a:cubicBezTo>
                      <a:pt x="59" y="24"/>
                      <a:pt x="60" y="24"/>
                      <a:pt x="60" y="2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350"/>
              </a:p>
            </p:txBody>
          </p:sp>
          <p:sp>
            <p:nvSpPr>
              <p:cNvPr id="7186" name="Freeform 43"/>
              <p:cNvSpPr/>
              <p:nvPr/>
            </p:nvSpPr>
            <p:spPr bwMode="auto">
              <a:xfrm>
                <a:off x="4746094" y="3615174"/>
                <a:ext cx="147626" cy="126322"/>
              </a:xfrm>
              <a:custGeom>
                <a:avLst/>
                <a:gdLst>
                  <a:gd name="T0" fmla="*/ 2147483646 w 32"/>
                  <a:gd name="T1" fmla="*/ 2147483646 h 26"/>
                  <a:gd name="T2" fmla="*/ 2147483646 w 32"/>
                  <a:gd name="T3" fmla="*/ 2147483646 h 26"/>
                  <a:gd name="T4" fmla="*/ 0 w 32"/>
                  <a:gd name="T5" fmla="*/ 2147483646 h 26"/>
                  <a:gd name="T6" fmla="*/ 2147483646 w 32"/>
                  <a:gd name="T7" fmla="*/ 2147483646 h 26"/>
                  <a:gd name="T8" fmla="*/ 2147483646 w 32"/>
                  <a:gd name="T9" fmla="*/ 2147483646 h 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 h="26">
                    <a:moveTo>
                      <a:pt x="32" y="2"/>
                    </a:moveTo>
                    <a:cubicBezTo>
                      <a:pt x="17" y="26"/>
                      <a:pt x="17" y="26"/>
                      <a:pt x="17" y="26"/>
                    </a:cubicBezTo>
                    <a:cubicBezTo>
                      <a:pt x="0" y="24"/>
                      <a:pt x="0" y="24"/>
                      <a:pt x="0" y="24"/>
                    </a:cubicBezTo>
                    <a:cubicBezTo>
                      <a:pt x="9" y="11"/>
                      <a:pt x="9" y="11"/>
                      <a:pt x="9" y="11"/>
                    </a:cubicBezTo>
                    <a:cubicBezTo>
                      <a:pt x="14" y="3"/>
                      <a:pt x="23" y="0"/>
                      <a:pt x="32" y="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350"/>
              </a:p>
            </p:txBody>
          </p:sp>
        </p:grpSp>
        <p:grpSp>
          <p:nvGrpSpPr>
            <p:cNvPr id="7176" name="组 1"/>
            <p:cNvGrpSpPr/>
            <p:nvPr/>
          </p:nvGrpSpPr>
          <p:grpSpPr bwMode="auto">
            <a:xfrm>
              <a:off x="3138649" y="1753344"/>
              <a:ext cx="1685226" cy="2988678"/>
              <a:chOff x="2457111" y="1853909"/>
              <a:chExt cx="1452081" cy="2514675"/>
            </a:xfrm>
          </p:grpSpPr>
          <p:sp>
            <p:nvSpPr>
              <p:cNvPr id="7177" name="Oval 44"/>
              <p:cNvSpPr>
                <a:spLocks noChangeArrowheads="1"/>
              </p:cNvSpPr>
              <p:nvPr/>
            </p:nvSpPr>
            <p:spPr bwMode="auto">
              <a:xfrm>
                <a:off x="2740926" y="1853909"/>
                <a:ext cx="771460" cy="812782"/>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sz="1350"/>
              </a:p>
            </p:txBody>
          </p:sp>
          <p:sp>
            <p:nvSpPr>
              <p:cNvPr id="7178" name="Freeform 46"/>
              <p:cNvSpPr/>
              <p:nvPr/>
            </p:nvSpPr>
            <p:spPr bwMode="auto">
              <a:xfrm>
                <a:off x="2457111" y="2667761"/>
                <a:ext cx="1452081" cy="1700823"/>
              </a:xfrm>
              <a:custGeom>
                <a:avLst/>
                <a:gdLst>
                  <a:gd name="T0" fmla="*/ 2147483646 w 487"/>
                  <a:gd name="T1" fmla="*/ 0 h 831"/>
                  <a:gd name="T2" fmla="*/ 2147483646 w 487"/>
                  <a:gd name="T3" fmla="*/ 2147483646 h 831"/>
                  <a:gd name="T4" fmla="*/ 2147483646 w 487"/>
                  <a:gd name="T5" fmla="*/ 2147483646 h 831"/>
                  <a:gd name="T6" fmla="*/ 2147483646 w 487"/>
                  <a:gd name="T7" fmla="*/ 2147483646 h 831"/>
                  <a:gd name="T8" fmla="*/ 2147483646 w 487"/>
                  <a:gd name="T9" fmla="*/ 2147483646 h 831"/>
                  <a:gd name="T10" fmla="*/ 2147483646 w 487"/>
                  <a:gd name="T11" fmla="*/ 2147483646 h 831"/>
                  <a:gd name="T12" fmla="*/ 2147483646 w 487"/>
                  <a:gd name="T13" fmla="*/ 2147483646 h 831"/>
                  <a:gd name="T14" fmla="*/ 2147483646 w 487"/>
                  <a:gd name="T15" fmla="*/ 2147483646 h 831"/>
                  <a:gd name="T16" fmla="*/ 2147483646 w 487"/>
                  <a:gd name="T17" fmla="*/ 2147483646 h 831"/>
                  <a:gd name="T18" fmla="*/ 2147483646 w 487"/>
                  <a:gd name="T19" fmla="*/ 2147483646 h 831"/>
                  <a:gd name="T20" fmla="*/ 2147483646 w 487"/>
                  <a:gd name="T21" fmla="*/ 2147483646 h 831"/>
                  <a:gd name="T22" fmla="*/ 2147483646 w 487"/>
                  <a:gd name="T23" fmla="*/ 2147483646 h 831"/>
                  <a:gd name="T24" fmla="*/ 2147483646 w 487"/>
                  <a:gd name="T25" fmla="*/ 2147483646 h 831"/>
                  <a:gd name="T26" fmla="*/ 2147483646 w 487"/>
                  <a:gd name="T27" fmla="*/ 2147483646 h 831"/>
                  <a:gd name="T28" fmla="*/ 2147483646 w 487"/>
                  <a:gd name="T29" fmla="*/ 2147483646 h 831"/>
                  <a:gd name="T30" fmla="*/ 2147483646 w 487"/>
                  <a:gd name="T31" fmla="*/ 2147483646 h 831"/>
                  <a:gd name="T32" fmla="*/ 2147483646 w 487"/>
                  <a:gd name="T33" fmla="*/ 2147483646 h 831"/>
                  <a:gd name="T34" fmla="*/ 2147483646 w 487"/>
                  <a:gd name="T35" fmla="*/ 2147483646 h 831"/>
                  <a:gd name="T36" fmla="*/ 2147483646 w 487"/>
                  <a:gd name="T37" fmla="*/ 2147483646 h 831"/>
                  <a:gd name="T38" fmla="*/ 2147483646 w 487"/>
                  <a:gd name="T39" fmla="*/ 2147483646 h 831"/>
                  <a:gd name="T40" fmla="*/ 2147483646 w 487"/>
                  <a:gd name="T41" fmla="*/ 2147483646 h 831"/>
                  <a:gd name="T42" fmla="*/ 2147483646 w 487"/>
                  <a:gd name="T43" fmla="*/ 2147483646 h 831"/>
                  <a:gd name="T44" fmla="*/ 2147483646 w 487"/>
                  <a:gd name="T45" fmla="*/ 2147483646 h 831"/>
                  <a:gd name="T46" fmla="*/ 2147483646 w 487"/>
                  <a:gd name="T47" fmla="*/ 2147483646 h 831"/>
                  <a:gd name="T48" fmla="*/ 2147483646 w 487"/>
                  <a:gd name="T49" fmla="*/ 2147483646 h 831"/>
                  <a:gd name="T50" fmla="*/ 2147483646 w 487"/>
                  <a:gd name="T51" fmla="*/ 2147483646 h 831"/>
                  <a:gd name="T52" fmla="*/ 2147483646 w 487"/>
                  <a:gd name="T53" fmla="*/ 2147483646 h 831"/>
                  <a:gd name="T54" fmla="*/ 0 w 487"/>
                  <a:gd name="T55" fmla="*/ 2147483646 h 831"/>
                  <a:gd name="T56" fmla="*/ 2147483646 w 487"/>
                  <a:gd name="T57" fmla="*/ 2147483646 h 831"/>
                  <a:gd name="T58" fmla="*/ 2147483646 w 487"/>
                  <a:gd name="T59" fmla="*/ 2147483646 h 831"/>
                  <a:gd name="T60" fmla="*/ 2147483646 w 487"/>
                  <a:gd name="T61" fmla="*/ 0 h 831"/>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87" h="831">
                    <a:moveTo>
                      <a:pt x="173" y="0"/>
                    </a:moveTo>
                    <a:cubicBezTo>
                      <a:pt x="173" y="0"/>
                      <a:pt x="169" y="42"/>
                      <a:pt x="226" y="42"/>
                    </a:cubicBezTo>
                    <a:cubicBezTo>
                      <a:pt x="181" y="214"/>
                      <a:pt x="181" y="214"/>
                      <a:pt x="181" y="214"/>
                    </a:cubicBezTo>
                    <a:cubicBezTo>
                      <a:pt x="209" y="263"/>
                      <a:pt x="209" y="263"/>
                      <a:pt x="209" y="263"/>
                    </a:cubicBezTo>
                    <a:cubicBezTo>
                      <a:pt x="246" y="222"/>
                      <a:pt x="246" y="222"/>
                      <a:pt x="246" y="222"/>
                    </a:cubicBezTo>
                    <a:cubicBezTo>
                      <a:pt x="226" y="42"/>
                      <a:pt x="226" y="42"/>
                      <a:pt x="226" y="42"/>
                    </a:cubicBezTo>
                    <a:cubicBezTo>
                      <a:pt x="283" y="42"/>
                      <a:pt x="265" y="5"/>
                      <a:pt x="265" y="5"/>
                    </a:cubicBezTo>
                    <a:cubicBezTo>
                      <a:pt x="304" y="11"/>
                      <a:pt x="346" y="27"/>
                      <a:pt x="360" y="68"/>
                    </a:cubicBezTo>
                    <a:cubicBezTo>
                      <a:pt x="360" y="68"/>
                      <a:pt x="371" y="103"/>
                      <a:pt x="385" y="149"/>
                    </a:cubicBezTo>
                    <a:cubicBezTo>
                      <a:pt x="399" y="196"/>
                      <a:pt x="422" y="212"/>
                      <a:pt x="422" y="212"/>
                    </a:cubicBezTo>
                    <a:cubicBezTo>
                      <a:pt x="487" y="219"/>
                      <a:pt x="487" y="219"/>
                      <a:pt x="487" y="219"/>
                    </a:cubicBezTo>
                    <a:cubicBezTo>
                      <a:pt x="456" y="266"/>
                      <a:pt x="456" y="266"/>
                      <a:pt x="456" y="266"/>
                    </a:cubicBezTo>
                    <a:cubicBezTo>
                      <a:pt x="437" y="266"/>
                      <a:pt x="418" y="266"/>
                      <a:pt x="403" y="266"/>
                    </a:cubicBezTo>
                    <a:cubicBezTo>
                      <a:pt x="362" y="266"/>
                      <a:pt x="351" y="226"/>
                      <a:pt x="351" y="226"/>
                    </a:cubicBezTo>
                    <a:cubicBezTo>
                      <a:pt x="319" y="125"/>
                      <a:pt x="319" y="125"/>
                      <a:pt x="319" y="125"/>
                    </a:cubicBezTo>
                    <a:cubicBezTo>
                      <a:pt x="319" y="125"/>
                      <a:pt x="298" y="304"/>
                      <a:pt x="298" y="379"/>
                    </a:cubicBezTo>
                    <a:cubicBezTo>
                      <a:pt x="298" y="453"/>
                      <a:pt x="266" y="831"/>
                      <a:pt x="266" y="831"/>
                    </a:cubicBezTo>
                    <a:cubicBezTo>
                      <a:pt x="209" y="831"/>
                      <a:pt x="209" y="831"/>
                      <a:pt x="209" y="831"/>
                    </a:cubicBezTo>
                    <a:cubicBezTo>
                      <a:pt x="202" y="379"/>
                      <a:pt x="202" y="379"/>
                      <a:pt x="202" y="379"/>
                    </a:cubicBezTo>
                    <a:cubicBezTo>
                      <a:pt x="174" y="379"/>
                      <a:pt x="174" y="379"/>
                      <a:pt x="174" y="379"/>
                    </a:cubicBezTo>
                    <a:cubicBezTo>
                      <a:pt x="158" y="831"/>
                      <a:pt x="158" y="831"/>
                      <a:pt x="158" y="831"/>
                    </a:cubicBezTo>
                    <a:cubicBezTo>
                      <a:pt x="103" y="831"/>
                      <a:pt x="103" y="831"/>
                      <a:pt x="103" y="831"/>
                    </a:cubicBezTo>
                    <a:cubicBezTo>
                      <a:pt x="73" y="453"/>
                      <a:pt x="73" y="453"/>
                      <a:pt x="73" y="453"/>
                    </a:cubicBezTo>
                    <a:cubicBezTo>
                      <a:pt x="73" y="317"/>
                      <a:pt x="113" y="111"/>
                      <a:pt x="113" y="111"/>
                    </a:cubicBezTo>
                    <a:cubicBezTo>
                      <a:pt x="57" y="235"/>
                      <a:pt x="57" y="235"/>
                      <a:pt x="57" y="235"/>
                    </a:cubicBezTo>
                    <a:cubicBezTo>
                      <a:pt x="57" y="400"/>
                      <a:pt x="57" y="400"/>
                      <a:pt x="57" y="400"/>
                    </a:cubicBezTo>
                    <a:cubicBezTo>
                      <a:pt x="12" y="400"/>
                      <a:pt x="12" y="400"/>
                      <a:pt x="12" y="400"/>
                    </a:cubicBezTo>
                    <a:cubicBezTo>
                      <a:pt x="0" y="226"/>
                      <a:pt x="0" y="226"/>
                      <a:pt x="0" y="226"/>
                    </a:cubicBezTo>
                    <a:cubicBezTo>
                      <a:pt x="0" y="226"/>
                      <a:pt x="12" y="199"/>
                      <a:pt x="41" y="87"/>
                    </a:cubicBezTo>
                    <a:cubicBezTo>
                      <a:pt x="49" y="60"/>
                      <a:pt x="75" y="30"/>
                      <a:pt x="100" y="17"/>
                    </a:cubicBezTo>
                    <a:cubicBezTo>
                      <a:pt x="122" y="6"/>
                      <a:pt x="147" y="1"/>
                      <a:pt x="173"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350"/>
              </a:p>
            </p:txBody>
          </p:sp>
        </p:grpSp>
      </p:grpSp>
      <p:grpSp>
        <p:nvGrpSpPr>
          <p:cNvPr id="99" name="组合 98"/>
          <p:cNvGrpSpPr/>
          <p:nvPr/>
        </p:nvGrpSpPr>
        <p:grpSpPr>
          <a:xfrm>
            <a:off x="256173" y="1970152"/>
            <a:ext cx="2199041" cy="3385697"/>
            <a:chOff x="1665476" y="1512718"/>
            <a:chExt cx="3099465" cy="4772012"/>
          </a:xfrm>
          <a:effectLst>
            <a:glow rad="50800">
              <a:schemeClr val="bg1"/>
            </a:glow>
            <a:outerShdw blurRad="50800" dist="38100" dir="2700000" algn="tl" rotWithShape="0">
              <a:prstClr val="black">
                <a:alpha val="40000"/>
              </a:prstClr>
            </a:outerShdw>
          </a:effectLst>
        </p:grpSpPr>
        <p:grpSp>
          <p:nvGrpSpPr>
            <p:cNvPr id="100" name="组合 99"/>
            <p:cNvGrpSpPr/>
            <p:nvPr/>
          </p:nvGrpSpPr>
          <p:grpSpPr>
            <a:xfrm>
              <a:off x="2566389" y="5107483"/>
              <a:ext cx="1254007" cy="1177247"/>
              <a:chOff x="2566389" y="5107483"/>
              <a:chExt cx="1254007" cy="1177247"/>
            </a:xfrm>
          </p:grpSpPr>
          <p:sp>
            <p:nvSpPr>
              <p:cNvPr id="142" name="Freeform 5"/>
              <p:cNvSpPr/>
              <p:nvPr/>
            </p:nvSpPr>
            <p:spPr bwMode="auto">
              <a:xfrm>
                <a:off x="2566389" y="5107483"/>
                <a:ext cx="1254007" cy="215734"/>
              </a:xfrm>
              <a:custGeom>
                <a:avLst/>
                <a:gdLst>
                  <a:gd name="T0" fmla="*/ 656 w 656"/>
                  <a:gd name="T1" fmla="*/ 56 h 113"/>
                  <a:gd name="T2" fmla="*/ 600 w 656"/>
                  <a:gd name="T3" fmla="*/ 113 h 113"/>
                  <a:gd name="T4" fmla="*/ 57 w 656"/>
                  <a:gd name="T5" fmla="*/ 113 h 113"/>
                  <a:gd name="T6" fmla="*/ 0 w 656"/>
                  <a:gd name="T7" fmla="*/ 56 h 113"/>
                  <a:gd name="T8" fmla="*/ 0 w 656"/>
                  <a:gd name="T9" fmla="*/ 56 h 113"/>
                  <a:gd name="T10" fmla="*/ 57 w 656"/>
                  <a:gd name="T11" fmla="*/ 0 h 113"/>
                  <a:gd name="T12" fmla="*/ 600 w 656"/>
                  <a:gd name="T13" fmla="*/ 0 h 113"/>
                  <a:gd name="T14" fmla="*/ 656 w 656"/>
                  <a:gd name="T15" fmla="*/ 56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6" h="113">
                    <a:moveTo>
                      <a:pt x="656" y="56"/>
                    </a:moveTo>
                    <a:cubicBezTo>
                      <a:pt x="656" y="88"/>
                      <a:pt x="631" y="113"/>
                      <a:pt x="600" y="113"/>
                    </a:cubicBezTo>
                    <a:cubicBezTo>
                      <a:pt x="57" y="113"/>
                      <a:pt x="57" y="113"/>
                      <a:pt x="57" y="113"/>
                    </a:cubicBezTo>
                    <a:cubicBezTo>
                      <a:pt x="26" y="113"/>
                      <a:pt x="0" y="88"/>
                      <a:pt x="0" y="56"/>
                    </a:cubicBezTo>
                    <a:cubicBezTo>
                      <a:pt x="0" y="56"/>
                      <a:pt x="0" y="56"/>
                      <a:pt x="0" y="56"/>
                    </a:cubicBezTo>
                    <a:cubicBezTo>
                      <a:pt x="0" y="25"/>
                      <a:pt x="26" y="0"/>
                      <a:pt x="57" y="0"/>
                    </a:cubicBezTo>
                    <a:cubicBezTo>
                      <a:pt x="600" y="0"/>
                      <a:pt x="600" y="0"/>
                      <a:pt x="600" y="0"/>
                    </a:cubicBezTo>
                    <a:cubicBezTo>
                      <a:pt x="631" y="0"/>
                      <a:pt x="656" y="25"/>
                      <a:pt x="656" y="56"/>
                    </a:cubicBezTo>
                    <a:close/>
                  </a:path>
                </a:pathLst>
              </a:cu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sz="1350">
                  <a:solidFill>
                    <a:prstClr val="white"/>
                  </a:solidFill>
                </a:endParaRPr>
              </a:p>
            </p:txBody>
          </p:sp>
          <p:sp>
            <p:nvSpPr>
              <p:cNvPr id="143" name="Freeform 6"/>
              <p:cNvSpPr/>
              <p:nvPr/>
            </p:nvSpPr>
            <p:spPr bwMode="auto">
              <a:xfrm>
                <a:off x="2566389" y="5384625"/>
                <a:ext cx="1254007" cy="215734"/>
              </a:xfrm>
              <a:custGeom>
                <a:avLst/>
                <a:gdLst>
                  <a:gd name="T0" fmla="*/ 656 w 656"/>
                  <a:gd name="T1" fmla="*/ 57 h 113"/>
                  <a:gd name="T2" fmla="*/ 600 w 656"/>
                  <a:gd name="T3" fmla="*/ 113 h 113"/>
                  <a:gd name="T4" fmla="*/ 57 w 656"/>
                  <a:gd name="T5" fmla="*/ 113 h 113"/>
                  <a:gd name="T6" fmla="*/ 0 w 656"/>
                  <a:gd name="T7" fmla="*/ 57 h 113"/>
                  <a:gd name="T8" fmla="*/ 0 w 656"/>
                  <a:gd name="T9" fmla="*/ 57 h 113"/>
                  <a:gd name="T10" fmla="*/ 57 w 656"/>
                  <a:gd name="T11" fmla="*/ 0 h 113"/>
                  <a:gd name="T12" fmla="*/ 600 w 656"/>
                  <a:gd name="T13" fmla="*/ 0 h 113"/>
                  <a:gd name="T14" fmla="*/ 656 w 656"/>
                  <a:gd name="T15" fmla="*/ 57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6" h="113">
                    <a:moveTo>
                      <a:pt x="656" y="57"/>
                    </a:moveTo>
                    <a:cubicBezTo>
                      <a:pt x="656" y="88"/>
                      <a:pt x="631" y="113"/>
                      <a:pt x="600" y="113"/>
                    </a:cubicBezTo>
                    <a:cubicBezTo>
                      <a:pt x="57" y="113"/>
                      <a:pt x="57" y="113"/>
                      <a:pt x="57" y="113"/>
                    </a:cubicBezTo>
                    <a:cubicBezTo>
                      <a:pt x="26" y="113"/>
                      <a:pt x="0" y="88"/>
                      <a:pt x="0" y="57"/>
                    </a:cubicBezTo>
                    <a:cubicBezTo>
                      <a:pt x="0" y="57"/>
                      <a:pt x="0" y="57"/>
                      <a:pt x="0" y="57"/>
                    </a:cubicBezTo>
                    <a:cubicBezTo>
                      <a:pt x="0" y="26"/>
                      <a:pt x="26" y="0"/>
                      <a:pt x="57" y="0"/>
                    </a:cubicBezTo>
                    <a:cubicBezTo>
                      <a:pt x="600" y="0"/>
                      <a:pt x="600" y="0"/>
                      <a:pt x="600" y="0"/>
                    </a:cubicBezTo>
                    <a:cubicBezTo>
                      <a:pt x="631" y="0"/>
                      <a:pt x="656" y="26"/>
                      <a:pt x="656" y="57"/>
                    </a:cubicBezTo>
                    <a:close/>
                  </a:path>
                </a:pathLst>
              </a:cu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sz="1350">
                  <a:solidFill>
                    <a:prstClr val="white"/>
                  </a:solidFill>
                </a:endParaRPr>
              </a:p>
            </p:txBody>
          </p:sp>
          <p:sp>
            <p:nvSpPr>
              <p:cNvPr id="144" name="Freeform 7"/>
              <p:cNvSpPr/>
              <p:nvPr/>
            </p:nvSpPr>
            <p:spPr bwMode="auto">
              <a:xfrm>
                <a:off x="2566389" y="5663383"/>
                <a:ext cx="1254007" cy="214118"/>
              </a:xfrm>
              <a:custGeom>
                <a:avLst/>
                <a:gdLst>
                  <a:gd name="T0" fmla="*/ 656 w 656"/>
                  <a:gd name="T1" fmla="*/ 56 h 112"/>
                  <a:gd name="T2" fmla="*/ 600 w 656"/>
                  <a:gd name="T3" fmla="*/ 112 h 112"/>
                  <a:gd name="T4" fmla="*/ 57 w 656"/>
                  <a:gd name="T5" fmla="*/ 112 h 112"/>
                  <a:gd name="T6" fmla="*/ 0 w 656"/>
                  <a:gd name="T7" fmla="*/ 56 h 112"/>
                  <a:gd name="T8" fmla="*/ 0 w 656"/>
                  <a:gd name="T9" fmla="*/ 56 h 112"/>
                  <a:gd name="T10" fmla="*/ 57 w 656"/>
                  <a:gd name="T11" fmla="*/ 0 h 112"/>
                  <a:gd name="T12" fmla="*/ 600 w 656"/>
                  <a:gd name="T13" fmla="*/ 0 h 112"/>
                  <a:gd name="T14" fmla="*/ 656 w 656"/>
                  <a:gd name="T15" fmla="*/ 56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6" h="112">
                    <a:moveTo>
                      <a:pt x="656" y="56"/>
                    </a:moveTo>
                    <a:cubicBezTo>
                      <a:pt x="656" y="87"/>
                      <a:pt x="631" y="112"/>
                      <a:pt x="600" y="112"/>
                    </a:cubicBezTo>
                    <a:cubicBezTo>
                      <a:pt x="57" y="112"/>
                      <a:pt x="57" y="112"/>
                      <a:pt x="57" y="112"/>
                    </a:cubicBezTo>
                    <a:cubicBezTo>
                      <a:pt x="26" y="112"/>
                      <a:pt x="0" y="87"/>
                      <a:pt x="0" y="56"/>
                    </a:cubicBezTo>
                    <a:cubicBezTo>
                      <a:pt x="0" y="56"/>
                      <a:pt x="0" y="56"/>
                      <a:pt x="0" y="56"/>
                    </a:cubicBezTo>
                    <a:cubicBezTo>
                      <a:pt x="0" y="25"/>
                      <a:pt x="26" y="0"/>
                      <a:pt x="57" y="0"/>
                    </a:cubicBezTo>
                    <a:cubicBezTo>
                      <a:pt x="600" y="0"/>
                      <a:pt x="600" y="0"/>
                      <a:pt x="600" y="0"/>
                    </a:cubicBezTo>
                    <a:cubicBezTo>
                      <a:pt x="631" y="0"/>
                      <a:pt x="656" y="25"/>
                      <a:pt x="656" y="56"/>
                    </a:cubicBezTo>
                    <a:close/>
                  </a:path>
                </a:pathLst>
              </a:cu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sz="1350">
                  <a:solidFill>
                    <a:prstClr val="white"/>
                  </a:solidFill>
                </a:endParaRPr>
              </a:p>
            </p:txBody>
          </p:sp>
          <p:sp>
            <p:nvSpPr>
              <p:cNvPr id="145" name="Freeform 8"/>
              <p:cNvSpPr/>
              <p:nvPr/>
            </p:nvSpPr>
            <p:spPr bwMode="auto">
              <a:xfrm>
                <a:off x="2801516" y="5944565"/>
                <a:ext cx="785370" cy="340165"/>
              </a:xfrm>
              <a:custGeom>
                <a:avLst/>
                <a:gdLst>
                  <a:gd name="T0" fmla="*/ 0 w 411"/>
                  <a:gd name="T1" fmla="*/ 0 h 178"/>
                  <a:gd name="T2" fmla="*/ 0 w 411"/>
                  <a:gd name="T3" fmla="*/ 32 h 178"/>
                  <a:gd name="T4" fmla="*/ 146 w 411"/>
                  <a:gd name="T5" fmla="*/ 178 h 178"/>
                  <a:gd name="T6" fmla="*/ 265 w 411"/>
                  <a:gd name="T7" fmla="*/ 178 h 178"/>
                  <a:gd name="T8" fmla="*/ 411 w 411"/>
                  <a:gd name="T9" fmla="*/ 32 h 178"/>
                  <a:gd name="T10" fmla="*/ 411 w 411"/>
                  <a:gd name="T11" fmla="*/ 0 h 178"/>
                  <a:gd name="T12" fmla="*/ 0 w 411"/>
                  <a:gd name="T13" fmla="*/ 0 h 178"/>
                </a:gdLst>
                <a:ahLst/>
                <a:cxnLst>
                  <a:cxn ang="0">
                    <a:pos x="T0" y="T1"/>
                  </a:cxn>
                  <a:cxn ang="0">
                    <a:pos x="T2" y="T3"/>
                  </a:cxn>
                  <a:cxn ang="0">
                    <a:pos x="T4" y="T5"/>
                  </a:cxn>
                  <a:cxn ang="0">
                    <a:pos x="T6" y="T7"/>
                  </a:cxn>
                  <a:cxn ang="0">
                    <a:pos x="T8" y="T9"/>
                  </a:cxn>
                  <a:cxn ang="0">
                    <a:pos x="T10" y="T11"/>
                  </a:cxn>
                  <a:cxn ang="0">
                    <a:pos x="T12" y="T13"/>
                  </a:cxn>
                </a:cxnLst>
                <a:rect l="0" t="0" r="r" b="b"/>
                <a:pathLst>
                  <a:path w="411" h="178">
                    <a:moveTo>
                      <a:pt x="0" y="0"/>
                    </a:moveTo>
                    <a:cubicBezTo>
                      <a:pt x="0" y="32"/>
                      <a:pt x="0" y="32"/>
                      <a:pt x="0" y="32"/>
                    </a:cubicBezTo>
                    <a:cubicBezTo>
                      <a:pt x="0" y="113"/>
                      <a:pt x="65" y="178"/>
                      <a:pt x="146" y="178"/>
                    </a:cubicBezTo>
                    <a:cubicBezTo>
                      <a:pt x="265" y="178"/>
                      <a:pt x="265" y="178"/>
                      <a:pt x="265" y="178"/>
                    </a:cubicBezTo>
                    <a:cubicBezTo>
                      <a:pt x="345" y="178"/>
                      <a:pt x="411" y="113"/>
                      <a:pt x="411" y="32"/>
                    </a:cubicBezTo>
                    <a:cubicBezTo>
                      <a:pt x="411" y="0"/>
                      <a:pt x="411" y="0"/>
                      <a:pt x="411" y="0"/>
                    </a:cubicBezTo>
                    <a:lnTo>
                      <a:pt x="0" y="0"/>
                    </a:lnTo>
                    <a:close/>
                  </a:path>
                </a:pathLst>
              </a:cu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sz="1350">
                  <a:solidFill>
                    <a:prstClr val="white"/>
                  </a:solidFill>
                </a:endParaRPr>
              </a:p>
            </p:txBody>
          </p:sp>
        </p:grpSp>
        <p:sp>
          <p:nvSpPr>
            <p:cNvPr id="101" name="Freeform 9"/>
            <p:cNvSpPr>
              <a:spLocks noEditPoints="1"/>
            </p:cNvSpPr>
            <p:nvPr/>
          </p:nvSpPr>
          <p:spPr bwMode="auto">
            <a:xfrm>
              <a:off x="3277424" y="3358984"/>
              <a:ext cx="850818" cy="848394"/>
            </a:xfrm>
            <a:custGeom>
              <a:avLst/>
              <a:gdLst>
                <a:gd name="T0" fmla="*/ 445 w 445"/>
                <a:gd name="T1" fmla="*/ 250 h 444"/>
                <a:gd name="T2" fmla="*/ 445 w 445"/>
                <a:gd name="T3" fmla="*/ 194 h 444"/>
                <a:gd name="T4" fmla="*/ 401 w 445"/>
                <a:gd name="T5" fmla="*/ 194 h 444"/>
                <a:gd name="T6" fmla="*/ 391 w 445"/>
                <a:gd name="T7" fmla="*/ 157 h 444"/>
                <a:gd name="T8" fmla="*/ 429 w 445"/>
                <a:gd name="T9" fmla="*/ 135 h 444"/>
                <a:gd name="T10" fmla="*/ 401 w 445"/>
                <a:gd name="T11" fmla="*/ 87 h 444"/>
                <a:gd name="T12" fmla="*/ 363 w 445"/>
                <a:gd name="T13" fmla="*/ 109 h 444"/>
                <a:gd name="T14" fmla="*/ 336 w 445"/>
                <a:gd name="T15" fmla="*/ 82 h 444"/>
                <a:gd name="T16" fmla="*/ 358 w 445"/>
                <a:gd name="T17" fmla="*/ 44 h 444"/>
                <a:gd name="T18" fmla="*/ 310 w 445"/>
                <a:gd name="T19" fmla="*/ 16 h 444"/>
                <a:gd name="T20" fmla="*/ 288 w 445"/>
                <a:gd name="T21" fmla="*/ 54 h 444"/>
                <a:gd name="T22" fmla="*/ 250 w 445"/>
                <a:gd name="T23" fmla="*/ 44 h 444"/>
                <a:gd name="T24" fmla="*/ 250 w 445"/>
                <a:gd name="T25" fmla="*/ 0 h 444"/>
                <a:gd name="T26" fmla="*/ 195 w 445"/>
                <a:gd name="T27" fmla="*/ 0 h 444"/>
                <a:gd name="T28" fmla="*/ 195 w 445"/>
                <a:gd name="T29" fmla="*/ 44 h 444"/>
                <a:gd name="T30" fmla="*/ 158 w 445"/>
                <a:gd name="T31" fmla="*/ 54 h 444"/>
                <a:gd name="T32" fmla="*/ 136 w 445"/>
                <a:gd name="T33" fmla="*/ 16 h 444"/>
                <a:gd name="T34" fmla="*/ 87 w 445"/>
                <a:gd name="T35" fmla="*/ 44 h 444"/>
                <a:gd name="T36" fmla="*/ 109 w 445"/>
                <a:gd name="T37" fmla="*/ 82 h 444"/>
                <a:gd name="T38" fmla="*/ 82 w 445"/>
                <a:gd name="T39" fmla="*/ 109 h 444"/>
                <a:gd name="T40" fmla="*/ 44 w 445"/>
                <a:gd name="T41" fmla="*/ 87 h 444"/>
                <a:gd name="T42" fmla="*/ 16 w 445"/>
                <a:gd name="T43" fmla="*/ 135 h 444"/>
                <a:gd name="T44" fmla="*/ 54 w 445"/>
                <a:gd name="T45" fmla="*/ 157 h 444"/>
                <a:gd name="T46" fmla="*/ 44 w 445"/>
                <a:gd name="T47" fmla="*/ 194 h 444"/>
                <a:gd name="T48" fmla="*/ 0 w 445"/>
                <a:gd name="T49" fmla="*/ 194 h 444"/>
                <a:gd name="T50" fmla="*/ 0 w 445"/>
                <a:gd name="T51" fmla="*/ 250 h 444"/>
                <a:gd name="T52" fmla="*/ 44 w 445"/>
                <a:gd name="T53" fmla="*/ 250 h 444"/>
                <a:gd name="T54" fmla="*/ 54 w 445"/>
                <a:gd name="T55" fmla="*/ 287 h 444"/>
                <a:gd name="T56" fmla="*/ 16 w 445"/>
                <a:gd name="T57" fmla="*/ 309 h 444"/>
                <a:gd name="T58" fmla="*/ 44 w 445"/>
                <a:gd name="T59" fmla="*/ 357 h 444"/>
                <a:gd name="T60" fmla="*/ 82 w 445"/>
                <a:gd name="T61" fmla="*/ 335 h 444"/>
                <a:gd name="T62" fmla="*/ 109 w 445"/>
                <a:gd name="T63" fmla="*/ 362 h 444"/>
                <a:gd name="T64" fmla="*/ 87 w 445"/>
                <a:gd name="T65" fmla="*/ 400 h 444"/>
                <a:gd name="T66" fmla="*/ 136 w 445"/>
                <a:gd name="T67" fmla="*/ 428 h 444"/>
                <a:gd name="T68" fmla="*/ 158 w 445"/>
                <a:gd name="T69" fmla="*/ 390 h 444"/>
                <a:gd name="T70" fmla="*/ 195 w 445"/>
                <a:gd name="T71" fmla="*/ 400 h 444"/>
                <a:gd name="T72" fmla="*/ 195 w 445"/>
                <a:gd name="T73" fmla="*/ 444 h 444"/>
                <a:gd name="T74" fmla="*/ 250 w 445"/>
                <a:gd name="T75" fmla="*/ 444 h 444"/>
                <a:gd name="T76" fmla="*/ 250 w 445"/>
                <a:gd name="T77" fmla="*/ 400 h 444"/>
                <a:gd name="T78" fmla="*/ 288 w 445"/>
                <a:gd name="T79" fmla="*/ 390 h 444"/>
                <a:gd name="T80" fmla="*/ 310 w 445"/>
                <a:gd name="T81" fmla="*/ 428 h 444"/>
                <a:gd name="T82" fmla="*/ 358 w 445"/>
                <a:gd name="T83" fmla="*/ 400 h 444"/>
                <a:gd name="T84" fmla="*/ 336 w 445"/>
                <a:gd name="T85" fmla="*/ 362 h 444"/>
                <a:gd name="T86" fmla="*/ 363 w 445"/>
                <a:gd name="T87" fmla="*/ 335 h 444"/>
                <a:gd name="T88" fmla="*/ 401 w 445"/>
                <a:gd name="T89" fmla="*/ 357 h 444"/>
                <a:gd name="T90" fmla="*/ 429 w 445"/>
                <a:gd name="T91" fmla="*/ 309 h 444"/>
                <a:gd name="T92" fmla="*/ 391 w 445"/>
                <a:gd name="T93" fmla="*/ 287 h 444"/>
                <a:gd name="T94" fmla="*/ 401 w 445"/>
                <a:gd name="T95" fmla="*/ 250 h 444"/>
                <a:gd name="T96" fmla="*/ 445 w 445"/>
                <a:gd name="T97" fmla="*/ 250 h 444"/>
                <a:gd name="T98" fmla="*/ 223 w 445"/>
                <a:gd name="T99" fmla="*/ 347 h 444"/>
                <a:gd name="T100" fmla="*/ 98 w 445"/>
                <a:gd name="T101" fmla="*/ 222 h 444"/>
                <a:gd name="T102" fmla="*/ 223 w 445"/>
                <a:gd name="T103" fmla="*/ 97 h 444"/>
                <a:gd name="T104" fmla="*/ 347 w 445"/>
                <a:gd name="T105" fmla="*/ 222 h 444"/>
                <a:gd name="T106" fmla="*/ 223 w 445"/>
                <a:gd name="T107" fmla="*/ 34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5" h="444">
                  <a:moveTo>
                    <a:pt x="445" y="250"/>
                  </a:moveTo>
                  <a:cubicBezTo>
                    <a:pt x="445" y="194"/>
                    <a:pt x="445" y="194"/>
                    <a:pt x="445" y="194"/>
                  </a:cubicBezTo>
                  <a:cubicBezTo>
                    <a:pt x="401" y="194"/>
                    <a:pt x="401" y="194"/>
                    <a:pt x="401" y="194"/>
                  </a:cubicBezTo>
                  <a:cubicBezTo>
                    <a:pt x="399" y="181"/>
                    <a:pt x="395" y="169"/>
                    <a:pt x="391" y="157"/>
                  </a:cubicBezTo>
                  <a:cubicBezTo>
                    <a:pt x="429" y="135"/>
                    <a:pt x="429" y="135"/>
                    <a:pt x="429" y="135"/>
                  </a:cubicBezTo>
                  <a:cubicBezTo>
                    <a:pt x="401" y="87"/>
                    <a:pt x="401" y="87"/>
                    <a:pt x="401" y="87"/>
                  </a:cubicBezTo>
                  <a:cubicBezTo>
                    <a:pt x="363" y="109"/>
                    <a:pt x="363" y="109"/>
                    <a:pt x="363" y="109"/>
                  </a:cubicBezTo>
                  <a:cubicBezTo>
                    <a:pt x="355" y="99"/>
                    <a:pt x="346" y="90"/>
                    <a:pt x="336" y="82"/>
                  </a:cubicBezTo>
                  <a:cubicBezTo>
                    <a:pt x="358" y="44"/>
                    <a:pt x="358" y="44"/>
                    <a:pt x="358" y="44"/>
                  </a:cubicBezTo>
                  <a:cubicBezTo>
                    <a:pt x="310" y="16"/>
                    <a:pt x="310" y="16"/>
                    <a:pt x="310" y="16"/>
                  </a:cubicBezTo>
                  <a:cubicBezTo>
                    <a:pt x="288" y="54"/>
                    <a:pt x="288" y="54"/>
                    <a:pt x="288" y="54"/>
                  </a:cubicBezTo>
                  <a:cubicBezTo>
                    <a:pt x="276" y="49"/>
                    <a:pt x="263" y="46"/>
                    <a:pt x="250" y="44"/>
                  </a:cubicBezTo>
                  <a:cubicBezTo>
                    <a:pt x="250" y="0"/>
                    <a:pt x="250" y="0"/>
                    <a:pt x="250" y="0"/>
                  </a:cubicBezTo>
                  <a:cubicBezTo>
                    <a:pt x="195" y="0"/>
                    <a:pt x="195" y="0"/>
                    <a:pt x="195" y="0"/>
                  </a:cubicBezTo>
                  <a:cubicBezTo>
                    <a:pt x="195" y="44"/>
                    <a:pt x="195" y="44"/>
                    <a:pt x="195" y="44"/>
                  </a:cubicBezTo>
                  <a:cubicBezTo>
                    <a:pt x="182" y="46"/>
                    <a:pt x="169" y="49"/>
                    <a:pt x="158" y="54"/>
                  </a:cubicBezTo>
                  <a:cubicBezTo>
                    <a:pt x="136" y="16"/>
                    <a:pt x="136" y="16"/>
                    <a:pt x="136" y="16"/>
                  </a:cubicBezTo>
                  <a:cubicBezTo>
                    <a:pt x="87" y="44"/>
                    <a:pt x="87" y="44"/>
                    <a:pt x="87" y="44"/>
                  </a:cubicBezTo>
                  <a:cubicBezTo>
                    <a:pt x="109" y="82"/>
                    <a:pt x="109" y="82"/>
                    <a:pt x="109" y="82"/>
                  </a:cubicBezTo>
                  <a:cubicBezTo>
                    <a:pt x="99" y="90"/>
                    <a:pt x="90" y="99"/>
                    <a:pt x="82" y="109"/>
                  </a:cubicBezTo>
                  <a:cubicBezTo>
                    <a:pt x="44" y="87"/>
                    <a:pt x="44" y="87"/>
                    <a:pt x="44" y="87"/>
                  </a:cubicBezTo>
                  <a:cubicBezTo>
                    <a:pt x="16" y="135"/>
                    <a:pt x="16" y="135"/>
                    <a:pt x="16" y="135"/>
                  </a:cubicBezTo>
                  <a:cubicBezTo>
                    <a:pt x="54" y="157"/>
                    <a:pt x="54" y="157"/>
                    <a:pt x="54" y="157"/>
                  </a:cubicBezTo>
                  <a:cubicBezTo>
                    <a:pt x="50" y="169"/>
                    <a:pt x="46" y="181"/>
                    <a:pt x="44" y="194"/>
                  </a:cubicBezTo>
                  <a:cubicBezTo>
                    <a:pt x="0" y="194"/>
                    <a:pt x="0" y="194"/>
                    <a:pt x="0" y="194"/>
                  </a:cubicBezTo>
                  <a:cubicBezTo>
                    <a:pt x="0" y="250"/>
                    <a:pt x="0" y="250"/>
                    <a:pt x="0" y="250"/>
                  </a:cubicBezTo>
                  <a:cubicBezTo>
                    <a:pt x="44" y="250"/>
                    <a:pt x="44" y="250"/>
                    <a:pt x="44" y="250"/>
                  </a:cubicBezTo>
                  <a:cubicBezTo>
                    <a:pt x="46" y="263"/>
                    <a:pt x="50" y="275"/>
                    <a:pt x="54" y="287"/>
                  </a:cubicBezTo>
                  <a:cubicBezTo>
                    <a:pt x="16" y="309"/>
                    <a:pt x="16" y="309"/>
                    <a:pt x="16" y="309"/>
                  </a:cubicBezTo>
                  <a:cubicBezTo>
                    <a:pt x="44" y="357"/>
                    <a:pt x="44" y="357"/>
                    <a:pt x="44" y="357"/>
                  </a:cubicBezTo>
                  <a:cubicBezTo>
                    <a:pt x="82" y="335"/>
                    <a:pt x="82" y="335"/>
                    <a:pt x="82" y="335"/>
                  </a:cubicBezTo>
                  <a:cubicBezTo>
                    <a:pt x="90" y="345"/>
                    <a:pt x="99" y="354"/>
                    <a:pt x="109" y="362"/>
                  </a:cubicBezTo>
                  <a:cubicBezTo>
                    <a:pt x="87" y="400"/>
                    <a:pt x="87" y="400"/>
                    <a:pt x="87" y="400"/>
                  </a:cubicBezTo>
                  <a:cubicBezTo>
                    <a:pt x="136" y="428"/>
                    <a:pt x="136" y="428"/>
                    <a:pt x="136" y="428"/>
                  </a:cubicBezTo>
                  <a:cubicBezTo>
                    <a:pt x="158" y="390"/>
                    <a:pt x="158" y="390"/>
                    <a:pt x="158" y="390"/>
                  </a:cubicBezTo>
                  <a:cubicBezTo>
                    <a:pt x="169" y="395"/>
                    <a:pt x="182" y="398"/>
                    <a:pt x="195" y="400"/>
                  </a:cubicBezTo>
                  <a:cubicBezTo>
                    <a:pt x="195" y="444"/>
                    <a:pt x="195" y="444"/>
                    <a:pt x="195" y="444"/>
                  </a:cubicBezTo>
                  <a:cubicBezTo>
                    <a:pt x="250" y="444"/>
                    <a:pt x="250" y="444"/>
                    <a:pt x="250" y="444"/>
                  </a:cubicBezTo>
                  <a:cubicBezTo>
                    <a:pt x="250" y="400"/>
                    <a:pt x="250" y="400"/>
                    <a:pt x="250" y="400"/>
                  </a:cubicBezTo>
                  <a:cubicBezTo>
                    <a:pt x="263" y="398"/>
                    <a:pt x="276" y="395"/>
                    <a:pt x="288" y="390"/>
                  </a:cubicBezTo>
                  <a:cubicBezTo>
                    <a:pt x="310" y="428"/>
                    <a:pt x="310" y="428"/>
                    <a:pt x="310" y="428"/>
                  </a:cubicBezTo>
                  <a:cubicBezTo>
                    <a:pt x="358" y="400"/>
                    <a:pt x="358" y="400"/>
                    <a:pt x="358" y="400"/>
                  </a:cubicBezTo>
                  <a:cubicBezTo>
                    <a:pt x="336" y="362"/>
                    <a:pt x="336" y="362"/>
                    <a:pt x="336" y="362"/>
                  </a:cubicBezTo>
                  <a:cubicBezTo>
                    <a:pt x="346" y="354"/>
                    <a:pt x="355" y="345"/>
                    <a:pt x="363" y="335"/>
                  </a:cubicBezTo>
                  <a:cubicBezTo>
                    <a:pt x="401" y="357"/>
                    <a:pt x="401" y="357"/>
                    <a:pt x="401" y="357"/>
                  </a:cubicBezTo>
                  <a:cubicBezTo>
                    <a:pt x="429" y="309"/>
                    <a:pt x="429" y="309"/>
                    <a:pt x="429" y="309"/>
                  </a:cubicBezTo>
                  <a:cubicBezTo>
                    <a:pt x="391" y="287"/>
                    <a:pt x="391" y="287"/>
                    <a:pt x="391" y="287"/>
                  </a:cubicBezTo>
                  <a:cubicBezTo>
                    <a:pt x="395" y="275"/>
                    <a:pt x="399" y="263"/>
                    <a:pt x="401" y="250"/>
                  </a:cubicBezTo>
                  <a:cubicBezTo>
                    <a:pt x="445" y="250"/>
                    <a:pt x="445" y="250"/>
                    <a:pt x="445" y="250"/>
                  </a:cubicBezTo>
                  <a:close/>
                  <a:moveTo>
                    <a:pt x="223" y="347"/>
                  </a:moveTo>
                  <a:cubicBezTo>
                    <a:pt x="154" y="347"/>
                    <a:pt x="98" y="291"/>
                    <a:pt x="98" y="222"/>
                  </a:cubicBezTo>
                  <a:cubicBezTo>
                    <a:pt x="98" y="153"/>
                    <a:pt x="154" y="97"/>
                    <a:pt x="223" y="97"/>
                  </a:cubicBezTo>
                  <a:cubicBezTo>
                    <a:pt x="291" y="97"/>
                    <a:pt x="347" y="153"/>
                    <a:pt x="347" y="222"/>
                  </a:cubicBezTo>
                  <a:cubicBezTo>
                    <a:pt x="347" y="291"/>
                    <a:pt x="291" y="347"/>
                    <a:pt x="223" y="347"/>
                  </a:cubicBezTo>
                  <a:close/>
                </a:path>
              </a:pathLst>
            </a:custGeom>
            <a:gradFill>
              <a:gsLst>
                <a:gs pos="0">
                  <a:srgbClr val="F54337"/>
                </a:gs>
                <a:gs pos="100000">
                  <a:srgbClr val="D4180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02" name="Freeform 10"/>
            <p:cNvSpPr>
              <a:spLocks noEditPoints="1"/>
            </p:cNvSpPr>
            <p:nvPr/>
          </p:nvSpPr>
          <p:spPr bwMode="auto">
            <a:xfrm>
              <a:off x="2940491" y="4814989"/>
              <a:ext cx="231894" cy="229470"/>
            </a:xfrm>
            <a:custGeom>
              <a:avLst/>
              <a:gdLst>
                <a:gd name="T0" fmla="*/ 121 w 121"/>
                <a:gd name="T1" fmla="*/ 68 h 120"/>
                <a:gd name="T2" fmla="*/ 121 w 121"/>
                <a:gd name="T3" fmla="*/ 52 h 120"/>
                <a:gd name="T4" fmla="*/ 109 w 121"/>
                <a:gd name="T5" fmla="*/ 52 h 120"/>
                <a:gd name="T6" fmla="*/ 106 w 121"/>
                <a:gd name="T7" fmla="*/ 42 h 120"/>
                <a:gd name="T8" fmla="*/ 116 w 121"/>
                <a:gd name="T9" fmla="*/ 36 h 120"/>
                <a:gd name="T10" fmla="*/ 109 w 121"/>
                <a:gd name="T11" fmla="*/ 23 h 120"/>
                <a:gd name="T12" fmla="*/ 98 w 121"/>
                <a:gd name="T13" fmla="*/ 29 h 120"/>
                <a:gd name="T14" fmla="*/ 91 w 121"/>
                <a:gd name="T15" fmla="*/ 22 h 120"/>
                <a:gd name="T16" fmla="*/ 97 w 121"/>
                <a:gd name="T17" fmla="*/ 11 h 120"/>
                <a:gd name="T18" fmla="*/ 84 w 121"/>
                <a:gd name="T19" fmla="*/ 4 h 120"/>
                <a:gd name="T20" fmla="*/ 78 w 121"/>
                <a:gd name="T21" fmla="*/ 14 h 120"/>
                <a:gd name="T22" fmla="*/ 68 w 121"/>
                <a:gd name="T23" fmla="*/ 12 h 120"/>
                <a:gd name="T24" fmla="*/ 68 w 121"/>
                <a:gd name="T25" fmla="*/ 0 h 120"/>
                <a:gd name="T26" fmla="*/ 53 w 121"/>
                <a:gd name="T27" fmla="*/ 0 h 120"/>
                <a:gd name="T28" fmla="*/ 53 w 121"/>
                <a:gd name="T29" fmla="*/ 12 h 120"/>
                <a:gd name="T30" fmla="*/ 42 w 121"/>
                <a:gd name="T31" fmla="*/ 14 h 120"/>
                <a:gd name="T32" fmla="*/ 36 w 121"/>
                <a:gd name="T33" fmla="*/ 4 h 120"/>
                <a:gd name="T34" fmla="*/ 23 w 121"/>
                <a:gd name="T35" fmla="*/ 11 h 120"/>
                <a:gd name="T36" fmla="*/ 29 w 121"/>
                <a:gd name="T37" fmla="*/ 22 h 120"/>
                <a:gd name="T38" fmla="*/ 22 w 121"/>
                <a:gd name="T39" fmla="*/ 29 h 120"/>
                <a:gd name="T40" fmla="*/ 12 w 121"/>
                <a:gd name="T41" fmla="*/ 23 h 120"/>
                <a:gd name="T42" fmla="*/ 4 w 121"/>
                <a:gd name="T43" fmla="*/ 36 h 120"/>
                <a:gd name="T44" fmla="*/ 14 w 121"/>
                <a:gd name="T45" fmla="*/ 42 h 120"/>
                <a:gd name="T46" fmla="*/ 12 w 121"/>
                <a:gd name="T47" fmla="*/ 52 h 120"/>
                <a:gd name="T48" fmla="*/ 0 w 121"/>
                <a:gd name="T49" fmla="*/ 52 h 120"/>
                <a:gd name="T50" fmla="*/ 0 w 121"/>
                <a:gd name="T51" fmla="*/ 68 h 120"/>
                <a:gd name="T52" fmla="*/ 12 w 121"/>
                <a:gd name="T53" fmla="*/ 68 h 120"/>
                <a:gd name="T54" fmla="*/ 14 w 121"/>
                <a:gd name="T55" fmla="*/ 78 h 120"/>
                <a:gd name="T56" fmla="*/ 4 w 121"/>
                <a:gd name="T57" fmla="*/ 84 h 120"/>
                <a:gd name="T58" fmla="*/ 12 w 121"/>
                <a:gd name="T59" fmla="*/ 97 h 120"/>
                <a:gd name="T60" fmla="*/ 22 w 121"/>
                <a:gd name="T61" fmla="*/ 91 h 120"/>
                <a:gd name="T62" fmla="*/ 29 w 121"/>
                <a:gd name="T63" fmla="*/ 98 h 120"/>
                <a:gd name="T64" fmla="*/ 23 w 121"/>
                <a:gd name="T65" fmla="*/ 109 h 120"/>
                <a:gd name="T66" fmla="*/ 36 w 121"/>
                <a:gd name="T67" fmla="*/ 116 h 120"/>
                <a:gd name="T68" fmla="*/ 42 w 121"/>
                <a:gd name="T69" fmla="*/ 106 h 120"/>
                <a:gd name="T70" fmla="*/ 53 w 121"/>
                <a:gd name="T71" fmla="*/ 108 h 120"/>
                <a:gd name="T72" fmla="*/ 53 w 121"/>
                <a:gd name="T73" fmla="*/ 120 h 120"/>
                <a:gd name="T74" fmla="*/ 68 w 121"/>
                <a:gd name="T75" fmla="*/ 120 h 120"/>
                <a:gd name="T76" fmla="*/ 68 w 121"/>
                <a:gd name="T77" fmla="*/ 108 h 120"/>
                <a:gd name="T78" fmla="*/ 78 w 121"/>
                <a:gd name="T79" fmla="*/ 106 h 120"/>
                <a:gd name="T80" fmla="*/ 84 w 121"/>
                <a:gd name="T81" fmla="*/ 116 h 120"/>
                <a:gd name="T82" fmla="*/ 97 w 121"/>
                <a:gd name="T83" fmla="*/ 109 h 120"/>
                <a:gd name="T84" fmla="*/ 91 w 121"/>
                <a:gd name="T85" fmla="*/ 98 h 120"/>
                <a:gd name="T86" fmla="*/ 98 w 121"/>
                <a:gd name="T87" fmla="*/ 91 h 120"/>
                <a:gd name="T88" fmla="*/ 109 w 121"/>
                <a:gd name="T89" fmla="*/ 97 h 120"/>
                <a:gd name="T90" fmla="*/ 116 w 121"/>
                <a:gd name="T91" fmla="*/ 84 h 120"/>
                <a:gd name="T92" fmla="*/ 106 w 121"/>
                <a:gd name="T93" fmla="*/ 78 h 120"/>
                <a:gd name="T94" fmla="*/ 109 w 121"/>
                <a:gd name="T95" fmla="*/ 68 h 120"/>
                <a:gd name="T96" fmla="*/ 121 w 121"/>
                <a:gd name="T97" fmla="*/ 68 h 120"/>
                <a:gd name="T98" fmla="*/ 60 w 121"/>
                <a:gd name="T99" fmla="*/ 94 h 120"/>
                <a:gd name="T100" fmla="*/ 26 w 121"/>
                <a:gd name="T101" fmla="*/ 60 h 120"/>
                <a:gd name="T102" fmla="*/ 60 w 121"/>
                <a:gd name="T103" fmla="*/ 26 h 120"/>
                <a:gd name="T104" fmla="*/ 94 w 121"/>
                <a:gd name="T105" fmla="*/ 60 h 120"/>
                <a:gd name="T106" fmla="*/ 60 w 121"/>
                <a:gd name="T107" fmla="*/ 9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1" h="120">
                  <a:moveTo>
                    <a:pt x="121" y="68"/>
                  </a:moveTo>
                  <a:cubicBezTo>
                    <a:pt x="121" y="52"/>
                    <a:pt x="121" y="52"/>
                    <a:pt x="121" y="52"/>
                  </a:cubicBezTo>
                  <a:cubicBezTo>
                    <a:pt x="109" y="52"/>
                    <a:pt x="109" y="52"/>
                    <a:pt x="109" y="52"/>
                  </a:cubicBezTo>
                  <a:cubicBezTo>
                    <a:pt x="108" y="49"/>
                    <a:pt x="107" y="46"/>
                    <a:pt x="106" y="42"/>
                  </a:cubicBezTo>
                  <a:cubicBezTo>
                    <a:pt x="116" y="36"/>
                    <a:pt x="116" y="36"/>
                    <a:pt x="116" y="36"/>
                  </a:cubicBezTo>
                  <a:cubicBezTo>
                    <a:pt x="109" y="23"/>
                    <a:pt x="109" y="23"/>
                    <a:pt x="109" y="23"/>
                  </a:cubicBezTo>
                  <a:cubicBezTo>
                    <a:pt x="98" y="29"/>
                    <a:pt x="98" y="29"/>
                    <a:pt x="98" y="29"/>
                  </a:cubicBezTo>
                  <a:cubicBezTo>
                    <a:pt x="96" y="26"/>
                    <a:pt x="94" y="24"/>
                    <a:pt x="91" y="22"/>
                  </a:cubicBezTo>
                  <a:cubicBezTo>
                    <a:pt x="97" y="11"/>
                    <a:pt x="97" y="11"/>
                    <a:pt x="97" y="11"/>
                  </a:cubicBezTo>
                  <a:cubicBezTo>
                    <a:pt x="84" y="4"/>
                    <a:pt x="84" y="4"/>
                    <a:pt x="84" y="4"/>
                  </a:cubicBezTo>
                  <a:cubicBezTo>
                    <a:pt x="78" y="14"/>
                    <a:pt x="78" y="14"/>
                    <a:pt x="78" y="14"/>
                  </a:cubicBezTo>
                  <a:cubicBezTo>
                    <a:pt x="75" y="13"/>
                    <a:pt x="71" y="12"/>
                    <a:pt x="68" y="12"/>
                  </a:cubicBezTo>
                  <a:cubicBezTo>
                    <a:pt x="68" y="0"/>
                    <a:pt x="68" y="0"/>
                    <a:pt x="68" y="0"/>
                  </a:cubicBezTo>
                  <a:cubicBezTo>
                    <a:pt x="53" y="0"/>
                    <a:pt x="53" y="0"/>
                    <a:pt x="53" y="0"/>
                  </a:cubicBezTo>
                  <a:cubicBezTo>
                    <a:pt x="53" y="12"/>
                    <a:pt x="53" y="12"/>
                    <a:pt x="53" y="12"/>
                  </a:cubicBezTo>
                  <a:cubicBezTo>
                    <a:pt x="49" y="12"/>
                    <a:pt x="46" y="13"/>
                    <a:pt x="42" y="14"/>
                  </a:cubicBezTo>
                  <a:cubicBezTo>
                    <a:pt x="36" y="4"/>
                    <a:pt x="36" y="4"/>
                    <a:pt x="36" y="4"/>
                  </a:cubicBezTo>
                  <a:cubicBezTo>
                    <a:pt x="23" y="11"/>
                    <a:pt x="23" y="11"/>
                    <a:pt x="23" y="11"/>
                  </a:cubicBezTo>
                  <a:cubicBezTo>
                    <a:pt x="29" y="22"/>
                    <a:pt x="29" y="22"/>
                    <a:pt x="29" y="22"/>
                  </a:cubicBezTo>
                  <a:cubicBezTo>
                    <a:pt x="27" y="24"/>
                    <a:pt x="24" y="26"/>
                    <a:pt x="22" y="29"/>
                  </a:cubicBezTo>
                  <a:cubicBezTo>
                    <a:pt x="12" y="23"/>
                    <a:pt x="12" y="23"/>
                    <a:pt x="12" y="23"/>
                  </a:cubicBezTo>
                  <a:cubicBezTo>
                    <a:pt x="4" y="36"/>
                    <a:pt x="4" y="36"/>
                    <a:pt x="4" y="36"/>
                  </a:cubicBezTo>
                  <a:cubicBezTo>
                    <a:pt x="14" y="42"/>
                    <a:pt x="14" y="42"/>
                    <a:pt x="14" y="42"/>
                  </a:cubicBezTo>
                  <a:cubicBezTo>
                    <a:pt x="13" y="46"/>
                    <a:pt x="12" y="49"/>
                    <a:pt x="12" y="52"/>
                  </a:cubicBezTo>
                  <a:cubicBezTo>
                    <a:pt x="0" y="52"/>
                    <a:pt x="0" y="52"/>
                    <a:pt x="0" y="52"/>
                  </a:cubicBezTo>
                  <a:cubicBezTo>
                    <a:pt x="0" y="68"/>
                    <a:pt x="0" y="68"/>
                    <a:pt x="0" y="68"/>
                  </a:cubicBezTo>
                  <a:cubicBezTo>
                    <a:pt x="12" y="68"/>
                    <a:pt x="12" y="68"/>
                    <a:pt x="12" y="68"/>
                  </a:cubicBezTo>
                  <a:cubicBezTo>
                    <a:pt x="12" y="71"/>
                    <a:pt x="13" y="74"/>
                    <a:pt x="14" y="78"/>
                  </a:cubicBezTo>
                  <a:cubicBezTo>
                    <a:pt x="4" y="84"/>
                    <a:pt x="4" y="84"/>
                    <a:pt x="4" y="84"/>
                  </a:cubicBezTo>
                  <a:cubicBezTo>
                    <a:pt x="12" y="97"/>
                    <a:pt x="12" y="97"/>
                    <a:pt x="12" y="97"/>
                  </a:cubicBezTo>
                  <a:cubicBezTo>
                    <a:pt x="22" y="91"/>
                    <a:pt x="22" y="91"/>
                    <a:pt x="22" y="91"/>
                  </a:cubicBezTo>
                  <a:cubicBezTo>
                    <a:pt x="24" y="94"/>
                    <a:pt x="27" y="96"/>
                    <a:pt x="29" y="98"/>
                  </a:cubicBezTo>
                  <a:cubicBezTo>
                    <a:pt x="23" y="109"/>
                    <a:pt x="23" y="109"/>
                    <a:pt x="23" y="109"/>
                  </a:cubicBezTo>
                  <a:cubicBezTo>
                    <a:pt x="36" y="116"/>
                    <a:pt x="36" y="116"/>
                    <a:pt x="36" y="116"/>
                  </a:cubicBezTo>
                  <a:cubicBezTo>
                    <a:pt x="42" y="106"/>
                    <a:pt x="42" y="106"/>
                    <a:pt x="42" y="106"/>
                  </a:cubicBezTo>
                  <a:cubicBezTo>
                    <a:pt x="46" y="107"/>
                    <a:pt x="49" y="108"/>
                    <a:pt x="53" y="108"/>
                  </a:cubicBezTo>
                  <a:cubicBezTo>
                    <a:pt x="53" y="120"/>
                    <a:pt x="53" y="120"/>
                    <a:pt x="53" y="120"/>
                  </a:cubicBezTo>
                  <a:cubicBezTo>
                    <a:pt x="68" y="120"/>
                    <a:pt x="68" y="120"/>
                    <a:pt x="68" y="120"/>
                  </a:cubicBezTo>
                  <a:cubicBezTo>
                    <a:pt x="68" y="108"/>
                    <a:pt x="68" y="108"/>
                    <a:pt x="68" y="108"/>
                  </a:cubicBezTo>
                  <a:cubicBezTo>
                    <a:pt x="71" y="108"/>
                    <a:pt x="75" y="107"/>
                    <a:pt x="78" y="106"/>
                  </a:cubicBezTo>
                  <a:cubicBezTo>
                    <a:pt x="84" y="116"/>
                    <a:pt x="84" y="116"/>
                    <a:pt x="84" y="116"/>
                  </a:cubicBezTo>
                  <a:cubicBezTo>
                    <a:pt x="97" y="109"/>
                    <a:pt x="97" y="109"/>
                    <a:pt x="97" y="109"/>
                  </a:cubicBezTo>
                  <a:cubicBezTo>
                    <a:pt x="91" y="98"/>
                    <a:pt x="91" y="98"/>
                    <a:pt x="91" y="98"/>
                  </a:cubicBezTo>
                  <a:cubicBezTo>
                    <a:pt x="94" y="96"/>
                    <a:pt x="96" y="94"/>
                    <a:pt x="98" y="91"/>
                  </a:cubicBezTo>
                  <a:cubicBezTo>
                    <a:pt x="109" y="97"/>
                    <a:pt x="109" y="97"/>
                    <a:pt x="109" y="97"/>
                  </a:cubicBezTo>
                  <a:cubicBezTo>
                    <a:pt x="116" y="84"/>
                    <a:pt x="116" y="84"/>
                    <a:pt x="116" y="84"/>
                  </a:cubicBezTo>
                  <a:cubicBezTo>
                    <a:pt x="106" y="78"/>
                    <a:pt x="106" y="78"/>
                    <a:pt x="106" y="78"/>
                  </a:cubicBezTo>
                  <a:cubicBezTo>
                    <a:pt x="107" y="74"/>
                    <a:pt x="108" y="71"/>
                    <a:pt x="109" y="68"/>
                  </a:cubicBezTo>
                  <a:cubicBezTo>
                    <a:pt x="121" y="68"/>
                    <a:pt x="121" y="68"/>
                    <a:pt x="121" y="68"/>
                  </a:cubicBezTo>
                  <a:close/>
                  <a:moveTo>
                    <a:pt x="60" y="94"/>
                  </a:moveTo>
                  <a:cubicBezTo>
                    <a:pt x="41" y="94"/>
                    <a:pt x="26" y="79"/>
                    <a:pt x="26" y="60"/>
                  </a:cubicBezTo>
                  <a:cubicBezTo>
                    <a:pt x="26" y="41"/>
                    <a:pt x="41" y="26"/>
                    <a:pt x="60" y="26"/>
                  </a:cubicBezTo>
                  <a:cubicBezTo>
                    <a:pt x="79" y="26"/>
                    <a:pt x="94" y="41"/>
                    <a:pt x="94" y="60"/>
                  </a:cubicBezTo>
                  <a:cubicBezTo>
                    <a:pt x="94" y="79"/>
                    <a:pt x="79" y="94"/>
                    <a:pt x="60" y="94"/>
                  </a:cubicBezTo>
                  <a:close/>
                </a:path>
              </a:pathLst>
            </a:custGeom>
            <a:gradFill>
              <a:gsLst>
                <a:gs pos="0">
                  <a:srgbClr val="F54337"/>
                </a:gs>
                <a:gs pos="100000">
                  <a:srgbClr val="D4180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03" name="Freeform 11"/>
            <p:cNvSpPr>
              <a:spLocks noEditPoints="1"/>
            </p:cNvSpPr>
            <p:nvPr/>
          </p:nvSpPr>
          <p:spPr bwMode="auto">
            <a:xfrm>
              <a:off x="4124202" y="3903572"/>
              <a:ext cx="208462" cy="207654"/>
            </a:xfrm>
            <a:custGeom>
              <a:avLst/>
              <a:gdLst>
                <a:gd name="T0" fmla="*/ 109 w 109"/>
                <a:gd name="T1" fmla="*/ 61 h 109"/>
                <a:gd name="T2" fmla="*/ 109 w 109"/>
                <a:gd name="T3" fmla="*/ 48 h 109"/>
                <a:gd name="T4" fmla="*/ 98 w 109"/>
                <a:gd name="T5" fmla="*/ 48 h 109"/>
                <a:gd name="T6" fmla="*/ 95 w 109"/>
                <a:gd name="T7" fmla="*/ 38 h 109"/>
                <a:gd name="T8" fmla="*/ 105 w 109"/>
                <a:gd name="T9" fmla="*/ 33 h 109"/>
                <a:gd name="T10" fmla="*/ 98 w 109"/>
                <a:gd name="T11" fmla="*/ 21 h 109"/>
                <a:gd name="T12" fmla="*/ 89 w 109"/>
                <a:gd name="T13" fmla="*/ 27 h 109"/>
                <a:gd name="T14" fmla="*/ 82 w 109"/>
                <a:gd name="T15" fmla="*/ 20 h 109"/>
                <a:gd name="T16" fmla="*/ 87 w 109"/>
                <a:gd name="T17" fmla="*/ 11 h 109"/>
                <a:gd name="T18" fmla="*/ 75 w 109"/>
                <a:gd name="T19" fmla="*/ 4 h 109"/>
                <a:gd name="T20" fmla="*/ 70 w 109"/>
                <a:gd name="T21" fmla="*/ 13 h 109"/>
                <a:gd name="T22" fmla="*/ 61 w 109"/>
                <a:gd name="T23" fmla="*/ 11 h 109"/>
                <a:gd name="T24" fmla="*/ 61 w 109"/>
                <a:gd name="T25" fmla="*/ 0 h 109"/>
                <a:gd name="T26" fmla="*/ 47 w 109"/>
                <a:gd name="T27" fmla="*/ 0 h 109"/>
                <a:gd name="T28" fmla="*/ 47 w 109"/>
                <a:gd name="T29" fmla="*/ 11 h 109"/>
                <a:gd name="T30" fmla="*/ 38 w 109"/>
                <a:gd name="T31" fmla="*/ 13 h 109"/>
                <a:gd name="T32" fmla="*/ 33 w 109"/>
                <a:gd name="T33" fmla="*/ 4 h 109"/>
                <a:gd name="T34" fmla="*/ 21 w 109"/>
                <a:gd name="T35" fmla="*/ 11 h 109"/>
                <a:gd name="T36" fmla="*/ 26 w 109"/>
                <a:gd name="T37" fmla="*/ 20 h 109"/>
                <a:gd name="T38" fmla="*/ 20 w 109"/>
                <a:gd name="T39" fmla="*/ 27 h 109"/>
                <a:gd name="T40" fmla="*/ 11 w 109"/>
                <a:gd name="T41" fmla="*/ 21 h 109"/>
                <a:gd name="T42" fmla="*/ 4 w 109"/>
                <a:gd name="T43" fmla="*/ 33 h 109"/>
                <a:gd name="T44" fmla="*/ 13 w 109"/>
                <a:gd name="T45" fmla="*/ 38 h 109"/>
                <a:gd name="T46" fmla="*/ 11 w 109"/>
                <a:gd name="T47" fmla="*/ 48 h 109"/>
                <a:gd name="T48" fmla="*/ 0 w 109"/>
                <a:gd name="T49" fmla="*/ 48 h 109"/>
                <a:gd name="T50" fmla="*/ 0 w 109"/>
                <a:gd name="T51" fmla="*/ 61 h 109"/>
                <a:gd name="T52" fmla="*/ 11 w 109"/>
                <a:gd name="T53" fmla="*/ 61 h 109"/>
                <a:gd name="T54" fmla="*/ 13 w 109"/>
                <a:gd name="T55" fmla="*/ 70 h 109"/>
                <a:gd name="T56" fmla="*/ 4 w 109"/>
                <a:gd name="T57" fmla="*/ 76 h 109"/>
                <a:gd name="T58" fmla="*/ 11 w 109"/>
                <a:gd name="T59" fmla="*/ 87 h 109"/>
                <a:gd name="T60" fmla="*/ 20 w 109"/>
                <a:gd name="T61" fmla="*/ 82 h 109"/>
                <a:gd name="T62" fmla="*/ 26 w 109"/>
                <a:gd name="T63" fmla="*/ 89 h 109"/>
                <a:gd name="T64" fmla="*/ 21 w 109"/>
                <a:gd name="T65" fmla="*/ 98 h 109"/>
                <a:gd name="T66" fmla="*/ 33 w 109"/>
                <a:gd name="T67" fmla="*/ 105 h 109"/>
                <a:gd name="T68" fmla="*/ 38 w 109"/>
                <a:gd name="T69" fmla="*/ 96 h 109"/>
                <a:gd name="T70" fmla="*/ 47 w 109"/>
                <a:gd name="T71" fmla="*/ 98 h 109"/>
                <a:gd name="T72" fmla="*/ 47 w 109"/>
                <a:gd name="T73" fmla="*/ 109 h 109"/>
                <a:gd name="T74" fmla="*/ 61 w 109"/>
                <a:gd name="T75" fmla="*/ 109 h 109"/>
                <a:gd name="T76" fmla="*/ 61 w 109"/>
                <a:gd name="T77" fmla="*/ 98 h 109"/>
                <a:gd name="T78" fmla="*/ 70 w 109"/>
                <a:gd name="T79" fmla="*/ 96 h 109"/>
                <a:gd name="T80" fmla="*/ 75 w 109"/>
                <a:gd name="T81" fmla="*/ 105 h 109"/>
                <a:gd name="T82" fmla="*/ 87 w 109"/>
                <a:gd name="T83" fmla="*/ 98 h 109"/>
                <a:gd name="T84" fmla="*/ 82 w 109"/>
                <a:gd name="T85" fmla="*/ 89 h 109"/>
                <a:gd name="T86" fmla="*/ 89 w 109"/>
                <a:gd name="T87" fmla="*/ 82 h 109"/>
                <a:gd name="T88" fmla="*/ 98 w 109"/>
                <a:gd name="T89" fmla="*/ 87 h 109"/>
                <a:gd name="T90" fmla="*/ 105 w 109"/>
                <a:gd name="T91" fmla="*/ 76 h 109"/>
                <a:gd name="T92" fmla="*/ 95 w 109"/>
                <a:gd name="T93" fmla="*/ 70 h 109"/>
                <a:gd name="T94" fmla="*/ 98 w 109"/>
                <a:gd name="T95" fmla="*/ 61 h 109"/>
                <a:gd name="T96" fmla="*/ 109 w 109"/>
                <a:gd name="T97" fmla="*/ 61 h 109"/>
                <a:gd name="T98" fmla="*/ 54 w 109"/>
                <a:gd name="T99" fmla="*/ 85 h 109"/>
                <a:gd name="T100" fmla="*/ 24 w 109"/>
                <a:gd name="T101" fmla="*/ 54 h 109"/>
                <a:gd name="T102" fmla="*/ 54 w 109"/>
                <a:gd name="T103" fmla="*/ 24 h 109"/>
                <a:gd name="T104" fmla="*/ 85 w 109"/>
                <a:gd name="T105" fmla="*/ 54 h 109"/>
                <a:gd name="T106" fmla="*/ 54 w 109"/>
                <a:gd name="T107" fmla="*/ 8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9" h="109">
                  <a:moveTo>
                    <a:pt x="109" y="61"/>
                  </a:moveTo>
                  <a:cubicBezTo>
                    <a:pt x="109" y="48"/>
                    <a:pt x="109" y="48"/>
                    <a:pt x="109" y="48"/>
                  </a:cubicBezTo>
                  <a:cubicBezTo>
                    <a:pt x="98" y="48"/>
                    <a:pt x="98" y="48"/>
                    <a:pt x="98" y="48"/>
                  </a:cubicBezTo>
                  <a:cubicBezTo>
                    <a:pt x="97" y="44"/>
                    <a:pt x="96" y="41"/>
                    <a:pt x="95" y="38"/>
                  </a:cubicBezTo>
                  <a:cubicBezTo>
                    <a:pt x="105" y="33"/>
                    <a:pt x="105" y="33"/>
                    <a:pt x="105" y="33"/>
                  </a:cubicBezTo>
                  <a:cubicBezTo>
                    <a:pt x="98" y="21"/>
                    <a:pt x="98" y="21"/>
                    <a:pt x="98" y="21"/>
                  </a:cubicBezTo>
                  <a:cubicBezTo>
                    <a:pt x="89" y="27"/>
                    <a:pt x="89" y="27"/>
                    <a:pt x="89" y="27"/>
                  </a:cubicBezTo>
                  <a:cubicBezTo>
                    <a:pt x="87" y="24"/>
                    <a:pt x="84" y="22"/>
                    <a:pt x="82" y="20"/>
                  </a:cubicBezTo>
                  <a:cubicBezTo>
                    <a:pt x="87" y="11"/>
                    <a:pt x="87" y="11"/>
                    <a:pt x="87" y="11"/>
                  </a:cubicBezTo>
                  <a:cubicBezTo>
                    <a:pt x="75" y="4"/>
                    <a:pt x="75" y="4"/>
                    <a:pt x="75" y="4"/>
                  </a:cubicBezTo>
                  <a:cubicBezTo>
                    <a:pt x="70" y="13"/>
                    <a:pt x="70" y="13"/>
                    <a:pt x="70" y="13"/>
                  </a:cubicBezTo>
                  <a:cubicBezTo>
                    <a:pt x="67" y="12"/>
                    <a:pt x="64" y="11"/>
                    <a:pt x="61" y="11"/>
                  </a:cubicBezTo>
                  <a:cubicBezTo>
                    <a:pt x="61" y="0"/>
                    <a:pt x="61" y="0"/>
                    <a:pt x="61" y="0"/>
                  </a:cubicBezTo>
                  <a:cubicBezTo>
                    <a:pt x="47" y="0"/>
                    <a:pt x="47" y="0"/>
                    <a:pt x="47" y="0"/>
                  </a:cubicBezTo>
                  <a:cubicBezTo>
                    <a:pt x="47" y="11"/>
                    <a:pt x="47" y="11"/>
                    <a:pt x="47" y="11"/>
                  </a:cubicBezTo>
                  <a:cubicBezTo>
                    <a:pt x="44" y="11"/>
                    <a:pt x="41" y="12"/>
                    <a:pt x="38" y="13"/>
                  </a:cubicBezTo>
                  <a:cubicBezTo>
                    <a:pt x="33" y="4"/>
                    <a:pt x="33" y="4"/>
                    <a:pt x="33" y="4"/>
                  </a:cubicBezTo>
                  <a:cubicBezTo>
                    <a:pt x="21" y="11"/>
                    <a:pt x="21" y="11"/>
                    <a:pt x="21" y="11"/>
                  </a:cubicBezTo>
                  <a:cubicBezTo>
                    <a:pt x="26" y="20"/>
                    <a:pt x="26" y="20"/>
                    <a:pt x="26" y="20"/>
                  </a:cubicBezTo>
                  <a:cubicBezTo>
                    <a:pt x="24" y="22"/>
                    <a:pt x="22" y="24"/>
                    <a:pt x="20" y="27"/>
                  </a:cubicBezTo>
                  <a:cubicBezTo>
                    <a:pt x="11" y="21"/>
                    <a:pt x="11" y="21"/>
                    <a:pt x="11" y="21"/>
                  </a:cubicBezTo>
                  <a:cubicBezTo>
                    <a:pt x="4" y="33"/>
                    <a:pt x="4" y="33"/>
                    <a:pt x="4" y="33"/>
                  </a:cubicBezTo>
                  <a:cubicBezTo>
                    <a:pt x="13" y="38"/>
                    <a:pt x="13" y="38"/>
                    <a:pt x="13" y="38"/>
                  </a:cubicBezTo>
                  <a:cubicBezTo>
                    <a:pt x="12" y="41"/>
                    <a:pt x="11" y="44"/>
                    <a:pt x="11" y="48"/>
                  </a:cubicBezTo>
                  <a:cubicBezTo>
                    <a:pt x="0" y="48"/>
                    <a:pt x="0" y="48"/>
                    <a:pt x="0" y="48"/>
                  </a:cubicBezTo>
                  <a:cubicBezTo>
                    <a:pt x="0" y="61"/>
                    <a:pt x="0" y="61"/>
                    <a:pt x="0" y="61"/>
                  </a:cubicBezTo>
                  <a:cubicBezTo>
                    <a:pt x="11" y="61"/>
                    <a:pt x="11" y="61"/>
                    <a:pt x="11" y="61"/>
                  </a:cubicBezTo>
                  <a:cubicBezTo>
                    <a:pt x="11" y="64"/>
                    <a:pt x="12" y="67"/>
                    <a:pt x="13" y="70"/>
                  </a:cubicBezTo>
                  <a:cubicBezTo>
                    <a:pt x="4" y="76"/>
                    <a:pt x="4" y="76"/>
                    <a:pt x="4" y="76"/>
                  </a:cubicBezTo>
                  <a:cubicBezTo>
                    <a:pt x="11" y="87"/>
                    <a:pt x="11" y="87"/>
                    <a:pt x="11" y="87"/>
                  </a:cubicBezTo>
                  <a:cubicBezTo>
                    <a:pt x="20" y="82"/>
                    <a:pt x="20" y="82"/>
                    <a:pt x="20" y="82"/>
                  </a:cubicBezTo>
                  <a:cubicBezTo>
                    <a:pt x="22" y="85"/>
                    <a:pt x="24" y="87"/>
                    <a:pt x="26" y="89"/>
                  </a:cubicBezTo>
                  <a:cubicBezTo>
                    <a:pt x="21" y="98"/>
                    <a:pt x="21" y="98"/>
                    <a:pt x="21" y="98"/>
                  </a:cubicBezTo>
                  <a:cubicBezTo>
                    <a:pt x="33" y="105"/>
                    <a:pt x="33" y="105"/>
                    <a:pt x="33" y="105"/>
                  </a:cubicBezTo>
                  <a:cubicBezTo>
                    <a:pt x="38" y="96"/>
                    <a:pt x="38" y="96"/>
                    <a:pt x="38" y="96"/>
                  </a:cubicBezTo>
                  <a:cubicBezTo>
                    <a:pt x="41" y="97"/>
                    <a:pt x="44" y="98"/>
                    <a:pt x="47" y="98"/>
                  </a:cubicBezTo>
                  <a:cubicBezTo>
                    <a:pt x="47" y="109"/>
                    <a:pt x="47" y="109"/>
                    <a:pt x="47" y="109"/>
                  </a:cubicBezTo>
                  <a:cubicBezTo>
                    <a:pt x="61" y="109"/>
                    <a:pt x="61" y="109"/>
                    <a:pt x="61" y="109"/>
                  </a:cubicBezTo>
                  <a:cubicBezTo>
                    <a:pt x="61" y="98"/>
                    <a:pt x="61" y="98"/>
                    <a:pt x="61" y="98"/>
                  </a:cubicBezTo>
                  <a:cubicBezTo>
                    <a:pt x="64" y="98"/>
                    <a:pt x="67" y="97"/>
                    <a:pt x="70" y="96"/>
                  </a:cubicBezTo>
                  <a:cubicBezTo>
                    <a:pt x="75" y="105"/>
                    <a:pt x="75" y="105"/>
                    <a:pt x="75" y="105"/>
                  </a:cubicBezTo>
                  <a:cubicBezTo>
                    <a:pt x="87" y="98"/>
                    <a:pt x="87" y="98"/>
                    <a:pt x="87" y="98"/>
                  </a:cubicBezTo>
                  <a:cubicBezTo>
                    <a:pt x="82" y="89"/>
                    <a:pt x="82" y="89"/>
                    <a:pt x="82" y="89"/>
                  </a:cubicBezTo>
                  <a:cubicBezTo>
                    <a:pt x="84" y="87"/>
                    <a:pt x="87" y="85"/>
                    <a:pt x="89" y="82"/>
                  </a:cubicBezTo>
                  <a:cubicBezTo>
                    <a:pt x="98" y="87"/>
                    <a:pt x="98" y="87"/>
                    <a:pt x="98" y="87"/>
                  </a:cubicBezTo>
                  <a:cubicBezTo>
                    <a:pt x="105" y="76"/>
                    <a:pt x="105" y="76"/>
                    <a:pt x="105" y="76"/>
                  </a:cubicBezTo>
                  <a:cubicBezTo>
                    <a:pt x="95" y="70"/>
                    <a:pt x="95" y="70"/>
                    <a:pt x="95" y="70"/>
                  </a:cubicBezTo>
                  <a:cubicBezTo>
                    <a:pt x="96" y="67"/>
                    <a:pt x="97" y="64"/>
                    <a:pt x="98" y="61"/>
                  </a:cubicBezTo>
                  <a:cubicBezTo>
                    <a:pt x="109" y="61"/>
                    <a:pt x="109" y="61"/>
                    <a:pt x="109" y="61"/>
                  </a:cubicBezTo>
                  <a:close/>
                  <a:moveTo>
                    <a:pt x="54" y="85"/>
                  </a:moveTo>
                  <a:cubicBezTo>
                    <a:pt x="37" y="85"/>
                    <a:pt x="24" y="71"/>
                    <a:pt x="24" y="54"/>
                  </a:cubicBezTo>
                  <a:cubicBezTo>
                    <a:pt x="24" y="38"/>
                    <a:pt x="37" y="24"/>
                    <a:pt x="54" y="24"/>
                  </a:cubicBezTo>
                  <a:cubicBezTo>
                    <a:pt x="71" y="24"/>
                    <a:pt x="85" y="38"/>
                    <a:pt x="85" y="54"/>
                  </a:cubicBezTo>
                  <a:cubicBezTo>
                    <a:pt x="85" y="71"/>
                    <a:pt x="71" y="85"/>
                    <a:pt x="54" y="85"/>
                  </a:cubicBezTo>
                  <a:close/>
                </a:path>
              </a:pathLst>
            </a:custGeom>
            <a:gradFill>
              <a:gsLst>
                <a:gs pos="0">
                  <a:srgbClr val="1C9FA7"/>
                </a:gs>
                <a:gs pos="100000">
                  <a:srgbClr val="26A2A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04" name="Freeform 12"/>
            <p:cNvSpPr>
              <a:spLocks noEditPoints="1"/>
            </p:cNvSpPr>
            <p:nvPr/>
          </p:nvSpPr>
          <p:spPr bwMode="auto">
            <a:xfrm>
              <a:off x="3242680" y="4103954"/>
              <a:ext cx="208462" cy="206038"/>
            </a:xfrm>
            <a:custGeom>
              <a:avLst/>
              <a:gdLst>
                <a:gd name="T0" fmla="*/ 109 w 109"/>
                <a:gd name="T1" fmla="*/ 61 h 108"/>
                <a:gd name="T2" fmla="*/ 109 w 109"/>
                <a:gd name="T3" fmla="*/ 47 h 108"/>
                <a:gd name="T4" fmla="*/ 98 w 109"/>
                <a:gd name="T5" fmla="*/ 47 h 108"/>
                <a:gd name="T6" fmla="*/ 96 w 109"/>
                <a:gd name="T7" fmla="*/ 38 h 108"/>
                <a:gd name="T8" fmla="*/ 105 w 109"/>
                <a:gd name="T9" fmla="*/ 33 h 108"/>
                <a:gd name="T10" fmla="*/ 98 w 109"/>
                <a:gd name="T11" fmla="*/ 21 h 108"/>
                <a:gd name="T12" fmla="*/ 89 w 109"/>
                <a:gd name="T13" fmla="*/ 26 h 108"/>
                <a:gd name="T14" fmla="*/ 82 w 109"/>
                <a:gd name="T15" fmla="*/ 20 h 108"/>
                <a:gd name="T16" fmla="*/ 88 w 109"/>
                <a:gd name="T17" fmla="*/ 10 h 108"/>
                <a:gd name="T18" fmla="*/ 76 w 109"/>
                <a:gd name="T19" fmla="*/ 4 h 108"/>
                <a:gd name="T20" fmla="*/ 71 w 109"/>
                <a:gd name="T21" fmla="*/ 13 h 108"/>
                <a:gd name="T22" fmla="*/ 62 w 109"/>
                <a:gd name="T23" fmla="*/ 10 h 108"/>
                <a:gd name="T24" fmla="*/ 62 w 109"/>
                <a:gd name="T25" fmla="*/ 0 h 108"/>
                <a:gd name="T26" fmla="*/ 48 w 109"/>
                <a:gd name="T27" fmla="*/ 0 h 108"/>
                <a:gd name="T28" fmla="*/ 48 w 109"/>
                <a:gd name="T29" fmla="*/ 10 h 108"/>
                <a:gd name="T30" fmla="*/ 39 w 109"/>
                <a:gd name="T31" fmla="*/ 13 h 108"/>
                <a:gd name="T32" fmla="*/ 33 w 109"/>
                <a:gd name="T33" fmla="*/ 4 h 108"/>
                <a:gd name="T34" fmla="*/ 22 w 109"/>
                <a:gd name="T35" fmla="*/ 10 h 108"/>
                <a:gd name="T36" fmla="*/ 27 w 109"/>
                <a:gd name="T37" fmla="*/ 20 h 108"/>
                <a:gd name="T38" fmla="*/ 20 w 109"/>
                <a:gd name="T39" fmla="*/ 26 h 108"/>
                <a:gd name="T40" fmla="*/ 11 w 109"/>
                <a:gd name="T41" fmla="*/ 21 h 108"/>
                <a:gd name="T42" fmla="*/ 4 w 109"/>
                <a:gd name="T43" fmla="*/ 33 h 108"/>
                <a:gd name="T44" fmla="*/ 14 w 109"/>
                <a:gd name="T45" fmla="*/ 38 h 108"/>
                <a:gd name="T46" fmla="*/ 11 w 109"/>
                <a:gd name="T47" fmla="*/ 47 h 108"/>
                <a:gd name="T48" fmla="*/ 0 w 109"/>
                <a:gd name="T49" fmla="*/ 47 h 108"/>
                <a:gd name="T50" fmla="*/ 0 w 109"/>
                <a:gd name="T51" fmla="*/ 61 h 108"/>
                <a:gd name="T52" fmla="*/ 11 w 109"/>
                <a:gd name="T53" fmla="*/ 61 h 108"/>
                <a:gd name="T54" fmla="*/ 14 w 109"/>
                <a:gd name="T55" fmla="*/ 70 h 108"/>
                <a:gd name="T56" fmla="*/ 4 w 109"/>
                <a:gd name="T57" fmla="*/ 75 h 108"/>
                <a:gd name="T58" fmla="*/ 11 w 109"/>
                <a:gd name="T59" fmla="*/ 87 h 108"/>
                <a:gd name="T60" fmla="*/ 20 w 109"/>
                <a:gd name="T61" fmla="*/ 82 h 108"/>
                <a:gd name="T62" fmla="*/ 27 w 109"/>
                <a:gd name="T63" fmla="*/ 88 h 108"/>
                <a:gd name="T64" fmla="*/ 22 w 109"/>
                <a:gd name="T65" fmla="*/ 98 h 108"/>
                <a:gd name="T66" fmla="*/ 33 w 109"/>
                <a:gd name="T67" fmla="*/ 105 h 108"/>
                <a:gd name="T68" fmla="*/ 39 w 109"/>
                <a:gd name="T69" fmla="*/ 95 h 108"/>
                <a:gd name="T70" fmla="*/ 48 w 109"/>
                <a:gd name="T71" fmla="*/ 98 h 108"/>
                <a:gd name="T72" fmla="*/ 48 w 109"/>
                <a:gd name="T73" fmla="*/ 108 h 108"/>
                <a:gd name="T74" fmla="*/ 62 w 109"/>
                <a:gd name="T75" fmla="*/ 108 h 108"/>
                <a:gd name="T76" fmla="*/ 62 w 109"/>
                <a:gd name="T77" fmla="*/ 98 h 108"/>
                <a:gd name="T78" fmla="*/ 71 w 109"/>
                <a:gd name="T79" fmla="*/ 95 h 108"/>
                <a:gd name="T80" fmla="*/ 76 w 109"/>
                <a:gd name="T81" fmla="*/ 105 h 108"/>
                <a:gd name="T82" fmla="*/ 88 w 109"/>
                <a:gd name="T83" fmla="*/ 98 h 108"/>
                <a:gd name="T84" fmla="*/ 82 w 109"/>
                <a:gd name="T85" fmla="*/ 88 h 108"/>
                <a:gd name="T86" fmla="*/ 89 w 109"/>
                <a:gd name="T87" fmla="*/ 82 h 108"/>
                <a:gd name="T88" fmla="*/ 98 w 109"/>
                <a:gd name="T89" fmla="*/ 87 h 108"/>
                <a:gd name="T90" fmla="*/ 105 w 109"/>
                <a:gd name="T91" fmla="*/ 75 h 108"/>
                <a:gd name="T92" fmla="*/ 96 w 109"/>
                <a:gd name="T93" fmla="*/ 70 h 108"/>
                <a:gd name="T94" fmla="*/ 98 w 109"/>
                <a:gd name="T95" fmla="*/ 61 h 108"/>
                <a:gd name="T96" fmla="*/ 109 w 109"/>
                <a:gd name="T97" fmla="*/ 61 h 108"/>
                <a:gd name="T98" fmla="*/ 55 w 109"/>
                <a:gd name="T99" fmla="*/ 85 h 108"/>
                <a:gd name="T100" fmla="*/ 24 w 109"/>
                <a:gd name="T101" fmla="*/ 54 h 108"/>
                <a:gd name="T102" fmla="*/ 55 w 109"/>
                <a:gd name="T103" fmla="*/ 23 h 108"/>
                <a:gd name="T104" fmla="*/ 85 w 109"/>
                <a:gd name="T105" fmla="*/ 54 h 108"/>
                <a:gd name="T106" fmla="*/ 55 w 109"/>
                <a:gd name="T107" fmla="*/ 8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9" h="108">
                  <a:moveTo>
                    <a:pt x="109" y="61"/>
                  </a:moveTo>
                  <a:cubicBezTo>
                    <a:pt x="109" y="47"/>
                    <a:pt x="109" y="47"/>
                    <a:pt x="109" y="47"/>
                  </a:cubicBezTo>
                  <a:cubicBezTo>
                    <a:pt x="98" y="47"/>
                    <a:pt x="98" y="47"/>
                    <a:pt x="98" y="47"/>
                  </a:cubicBezTo>
                  <a:cubicBezTo>
                    <a:pt x="98" y="44"/>
                    <a:pt x="97" y="41"/>
                    <a:pt x="96" y="38"/>
                  </a:cubicBezTo>
                  <a:cubicBezTo>
                    <a:pt x="105" y="33"/>
                    <a:pt x="105" y="33"/>
                    <a:pt x="105" y="33"/>
                  </a:cubicBezTo>
                  <a:cubicBezTo>
                    <a:pt x="98" y="21"/>
                    <a:pt x="98" y="21"/>
                    <a:pt x="98" y="21"/>
                  </a:cubicBezTo>
                  <a:cubicBezTo>
                    <a:pt x="89" y="26"/>
                    <a:pt x="89" y="26"/>
                    <a:pt x="89" y="26"/>
                  </a:cubicBezTo>
                  <a:cubicBezTo>
                    <a:pt x="87" y="24"/>
                    <a:pt x="85" y="22"/>
                    <a:pt x="82" y="20"/>
                  </a:cubicBezTo>
                  <a:cubicBezTo>
                    <a:pt x="88" y="10"/>
                    <a:pt x="88" y="10"/>
                    <a:pt x="88" y="10"/>
                  </a:cubicBezTo>
                  <a:cubicBezTo>
                    <a:pt x="76" y="4"/>
                    <a:pt x="76" y="4"/>
                    <a:pt x="76" y="4"/>
                  </a:cubicBezTo>
                  <a:cubicBezTo>
                    <a:pt x="71" y="13"/>
                    <a:pt x="71" y="13"/>
                    <a:pt x="71" y="13"/>
                  </a:cubicBezTo>
                  <a:cubicBezTo>
                    <a:pt x="68" y="12"/>
                    <a:pt x="65" y="11"/>
                    <a:pt x="62" y="10"/>
                  </a:cubicBezTo>
                  <a:cubicBezTo>
                    <a:pt x="62" y="0"/>
                    <a:pt x="62" y="0"/>
                    <a:pt x="62" y="0"/>
                  </a:cubicBezTo>
                  <a:cubicBezTo>
                    <a:pt x="48" y="0"/>
                    <a:pt x="48" y="0"/>
                    <a:pt x="48" y="0"/>
                  </a:cubicBezTo>
                  <a:cubicBezTo>
                    <a:pt x="48" y="10"/>
                    <a:pt x="48" y="10"/>
                    <a:pt x="48" y="10"/>
                  </a:cubicBezTo>
                  <a:cubicBezTo>
                    <a:pt x="45" y="11"/>
                    <a:pt x="42" y="12"/>
                    <a:pt x="39" y="13"/>
                  </a:cubicBezTo>
                  <a:cubicBezTo>
                    <a:pt x="33" y="4"/>
                    <a:pt x="33" y="4"/>
                    <a:pt x="33" y="4"/>
                  </a:cubicBezTo>
                  <a:cubicBezTo>
                    <a:pt x="22" y="10"/>
                    <a:pt x="22" y="10"/>
                    <a:pt x="22" y="10"/>
                  </a:cubicBezTo>
                  <a:cubicBezTo>
                    <a:pt x="27" y="20"/>
                    <a:pt x="27" y="20"/>
                    <a:pt x="27" y="20"/>
                  </a:cubicBezTo>
                  <a:cubicBezTo>
                    <a:pt x="25" y="22"/>
                    <a:pt x="22" y="24"/>
                    <a:pt x="20" y="26"/>
                  </a:cubicBezTo>
                  <a:cubicBezTo>
                    <a:pt x="11" y="21"/>
                    <a:pt x="11" y="21"/>
                    <a:pt x="11" y="21"/>
                  </a:cubicBezTo>
                  <a:cubicBezTo>
                    <a:pt x="4" y="33"/>
                    <a:pt x="4" y="33"/>
                    <a:pt x="4" y="33"/>
                  </a:cubicBezTo>
                  <a:cubicBezTo>
                    <a:pt x="14" y="38"/>
                    <a:pt x="14" y="38"/>
                    <a:pt x="14" y="38"/>
                  </a:cubicBezTo>
                  <a:cubicBezTo>
                    <a:pt x="12" y="41"/>
                    <a:pt x="12" y="44"/>
                    <a:pt x="11" y="47"/>
                  </a:cubicBezTo>
                  <a:cubicBezTo>
                    <a:pt x="0" y="47"/>
                    <a:pt x="0" y="47"/>
                    <a:pt x="0" y="47"/>
                  </a:cubicBezTo>
                  <a:cubicBezTo>
                    <a:pt x="0" y="61"/>
                    <a:pt x="0" y="61"/>
                    <a:pt x="0" y="61"/>
                  </a:cubicBezTo>
                  <a:cubicBezTo>
                    <a:pt x="11" y="61"/>
                    <a:pt x="11" y="61"/>
                    <a:pt x="11" y="61"/>
                  </a:cubicBezTo>
                  <a:cubicBezTo>
                    <a:pt x="12" y="64"/>
                    <a:pt x="12" y="67"/>
                    <a:pt x="14" y="70"/>
                  </a:cubicBezTo>
                  <a:cubicBezTo>
                    <a:pt x="4" y="75"/>
                    <a:pt x="4" y="75"/>
                    <a:pt x="4" y="75"/>
                  </a:cubicBezTo>
                  <a:cubicBezTo>
                    <a:pt x="11" y="87"/>
                    <a:pt x="11" y="87"/>
                    <a:pt x="11" y="87"/>
                  </a:cubicBezTo>
                  <a:cubicBezTo>
                    <a:pt x="20" y="82"/>
                    <a:pt x="20" y="82"/>
                    <a:pt x="20" y="82"/>
                  </a:cubicBezTo>
                  <a:cubicBezTo>
                    <a:pt x="22" y="84"/>
                    <a:pt x="25" y="86"/>
                    <a:pt x="27" y="88"/>
                  </a:cubicBezTo>
                  <a:cubicBezTo>
                    <a:pt x="22" y="98"/>
                    <a:pt x="22" y="98"/>
                    <a:pt x="22" y="98"/>
                  </a:cubicBezTo>
                  <a:cubicBezTo>
                    <a:pt x="33" y="105"/>
                    <a:pt x="33" y="105"/>
                    <a:pt x="33" y="105"/>
                  </a:cubicBezTo>
                  <a:cubicBezTo>
                    <a:pt x="39" y="95"/>
                    <a:pt x="39" y="95"/>
                    <a:pt x="39" y="95"/>
                  </a:cubicBezTo>
                  <a:cubicBezTo>
                    <a:pt x="42" y="96"/>
                    <a:pt x="45" y="97"/>
                    <a:pt x="48" y="98"/>
                  </a:cubicBezTo>
                  <a:cubicBezTo>
                    <a:pt x="48" y="108"/>
                    <a:pt x="48" y="108"/>
                    <a:pt x="48" y="108"/>
                  </a:cubicBezTo>
                  <a:cubicBezTo>
                    <a:pt x="62" y="108"/>
                    <a:pt x="62" y="108"/>
                    <a:pt x="62" y="108"/>
                  </a:cubicBezTo>
                  <a:cubicBezTo>
                    <a:pt x="62" y="98"/>
                    <a:pt x="62" y="98"/>
                    <a:pt x="62" y="98"/>
                  </a:cubicBezTo>
                  <a:cubicBezTo>
                    <a:pt x="65" y="97"/>
                    <a:pt x="68" y="96"/>
                    <a:pt x="71" y="95"/>
                  </a:cubicBezTo>
                  <a:cubicBezTo>
                    <a:pt x="76" y="105"/>
                    <a:pt x="76" y="105"/>
                    <a:pt x="76" y="105"/>
                  </a:cubicBezTo>
                  <a:cubicBezTo>
                    <a:pt x="88" y="98"/>
                    <a:pt x="88" y="98"/>
                    <a:pt x="88" y="98"/>
                  </a:cubicBezTo>
                  <a:cubicBezTo>
                    <a:pt x="82" y="88"/>
                    <a:pt x="82" y="88"/>
                    <a:pt x="82" y="88"/>
                  </a:cubicBezTo>
                  <a:cubicBezTo>
                    <a:pt x="85" y="86"/>
                    <a:pt x="87" y="84"/>
                    <a:pt x="89" y="82"/>
                  </a:cubicBezTo>
                  <a:cubicBezTo>
                    <a:pt x="98" y="87"/>
                    <a:pt x="98" y="87"/>
                    <a:pt x="98" y="87"/>
                  </a:cubicBezTo>
                  <a:cubicBezTo>
                    <a:pt x="105" y="75"/>
                    <a:pt x="105" y="75"/>
                    <a:pt x="105" y="75"/>
                  </a:cubicBezTo>
                  <a:cubicBezTo>
                    <a:pt x="96" y="70"/>
                    <a:pt x="96" y="70"/>
                    <a:pt x="96" y="70"/>
                  </a:cubicBezTo>
                  <a:cubicBezTo>
                    <a:pt x="97" y="67"/>
                    <a:pt x="98" y="64"/>
                    <a:pt x="98" y="61"/>
                  </a:cubicBezTo>
                  <a:cubicBezTo>
                    <a:pt x="109" y="61"/>
                    <a:pt x="109" y="61"/>
                    <a:pt x="109" y="61"/>
                  </a:cubicBezTo>
                  <a:close/>
                  <a:moveTo>
                    <a:pt x="55" y="85"/>
                  </a:moveTo>
                  <a:cubicBezTo>
                    <a:pt x="38" y="85"/>
                    <a:pt x="24" y="71"/>
                    <a:pt x="24" y="54"/>
                  </a:cubicBezTo>
                  <a:cubicBezTo>
                    <a:pt x="24" y="37"/>
                    <a:pt x="38" y="23"/>
                    <a:pt x="55" y="23"/>
                  </a:cubicBezTo>
                  <a:cubicBezTo>
                    <a:pt x="72" y="23"/>
                    <a:pt x="85" y="37"/>
                    <a:pt x="85" y="54"/>
                  </a:cubicBezTo>
                  <a:cubicBezTo>
                    <a:pt x="85" y="71"/>
                    <a:pt x="72" y="85"/>
                    <a:pt x="55" y="85"/>
                  </a:cubicBezTo>
                  <a:close/>
                </a:path>
              </a:pathLst>
            </a:custGeom>
            <a:gradFill>
              <a:gsLst>
                <a:gs pos="0">
                  <a:srgbClr val="F54337"/>
                </a:gs>
                <a:gs pos="100000">
                  <a:srgbClr val="D4180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05" name="Freeform 13"/>
            <p:cNvSpPr>
              <a:spLocks noEditPoints="1"/>
            </p:cNvSpPr>
            <p:nvPr/>
          </p:nvSpPr>
          <p:spPr bwMode="auto">
            <a:xfrm>
              <a:off x="3845444" y="1789860"/>
              <a:ext cx="435509" cy="435509"/>
            </a:xfrm>
            <a:custGeom>
              <a:avLst/>
              <a:gdLst>
                <a:gd name="T0" fmla="*/ 228 w 228"/>
                <a:gd name="T1" fmla="*/ 129 h 228"/>
                <a:gd name="T2" fmla="*/ 228 w 228"/>
                <a:gd name="T3" fmla="*/ 100 h 228"/>
                <a:gd name="T4" fmla="*/ 205 w 228"/>
                <a:gd name="T5" fmla="*/ 100 h 228"/>
                <a:gd name="T6" fmla="*/ 200 w 228"/>
                <a:gd name="T7" fmla="*/ 81 h 228"/>
                <a:gd name="T8" fmla="*/ 220 w 228"/>
                <a:gd name="T9" fmla="*/ 70 h 228"/>
                <a:gd name="T10" fmla="*/ 206 w 228"/>
                <a:gd name="T11" fmla="*/ 45 h 228"/>
                <a:gd name="T12" fmla="*/ 186 w 228"/>
                <a:gd name="T13" fmla="*/ 56 h 228"/>
                <a:gd name="T14" fmla="*/ 172 w 228"/>
                <a:gd name="T15" fmla="*/ 42 h 228"/>
                <a:gd name="T16" fmla="*/ 183 w 228"/>
                <a:gd name="T17" fmla="*/ 23 h 228"/>
                <a:gd name="T18" fmla="*/ 159 w 228"/>
                <a:gd name="T19" fmla="*/ 8 h 228"/>
                <a:gd name="T20" fmla="*/ 147 w 228"/>
                <a:gd name="T21" fmla="*/ 28 h 228"/>
                <a:gd name="T22" fmla="*/ 128 w 228"/>
                <a:gd name="T23" fmla="*/ 23 h 228"/>
                <a:gd name="T24" fmla="*/ 128 w 228"/>
                <a:gd name="T25" fmla="*/ 0 h 228"/>
                <a:gd name="T26" fmla="*/ 100 w 228"/>
                <a:gd name="T27" fmla="*/ 0 h 228"/>
                <a:gd name="T28" fmla="*/ 100 w 228"/>
                <a:gd name="T29" fmla="*/ 23 h 228"/>
                <a:gd name="T30" fmla="*/ 80 w 228"/>
                <a:gd name="T31" fmla="*/ 28 h 228"/>
                <a:gd name="T32" fmla="*/ 69 w 228"/>
                <a:gd name="T33" fmla="*/ 8 h 228"/>
                <a:gd name="T34" fmla="*/ 44 w 228"/>
                <a:gd name="T35" fmla="*/ 23 h 228"/>
                <a:gd name="T36" fmla="*/ 56 w 228"/>
                <a:gd name="T37" fmla="*/ 42 h 228"/>
                <a:gd name="T38" fmla="*/ 42 w 228"/>
                <a:gd name="T39" fmla="*/ 56 h 228"/>
                <a:gd name="T40" fmla="*/ 22 w 228"/>
                <a:gd name="T41" fmla="*/ 45 h 228"/>
                <a:gd name="T42" fmla="*/ 8 w 228"/>
                <a:gd name="T43" fmla="*/ 70 h 228"/>
                <a:gd name="T44" fmla="*/ 27 w 228"/>
                <a:gd name="T45" fmla="*/ 81 h 228"/>
                <a:gd name="T46" fmla="*/ 22 w 228"/>
                <a:gd name="T47" fmla="*/ 100 h 228"/>
                <a:gd name="T48" fmla="*/ 0 w 228"/>
                <a:gd name="T49" fmla="*/ 100 h 228"/>
                <a:gd name="T50" fmla="*/ 0 w 228"/>
                <a:gd name="T51" fmla="*/ 129 h 228"/>
                <a:gd name="T52" fmla="*/ 22 w 228"/>
                <a:gd name="T53" fmla="*/ 129 h 228"/>
                <a:gd name="T54" fmla="*/ 27 w 228"/>
                <a:gd name="T55" fmla="*/ 148 h 228"/>
                <a:gd name="T56" fmla="*/ 8 w 228"/>
                <a:gd name="T57" fmla="*/ 159 h 228"/>
                <a:gd name="T58" fmla="*/ 22 w 228"/>
                <a:gd name="T59" fmla="*/ 184 h 228"/>
                <a:gd name="T60" fmla="*/ 42 w 228"/>
                <a:gd name="T61" fmla="*/ 172 h 228"/>
                <a:gd name="T62" fmla="*/ 56 w 228"/>
                <a:gd name="T63" fmla="*/ 186 h 228"/>
                <a:gd name="T64" fmla="*/ 44 w 228"/>
                <a:gd name="T65" fmla="*/ 206 h 228"/>
                <a:gd name="T66" fmla="*/ 69 w 228"/>
                <a:gd name="T67" fmla="*/ 220 h 228"/>
                <a:gd name="T68" fmla="*/ 80 w 228"/>
                <a:gd name="T69" fmla="*/ 201 h 228"/>
                <a:gd name="T70" fmla="*/ 100 w 228"/>
                <a:gd name="T71" fmla="*/ 206 h 228"/>
                <a:gd name="T72" fmla="*/ 100 w 228"/>
                <a:gd name="T73" fmla="*/ 228 h 228"/>
                <a:gd name="T74" fmla="*/ 128 w 228"/>
                <a:gd name="T75" fmla="*/ 228 h 228"/>
                <a:gd name="T76" fmla="*/ 128 w 228"/>
                <a:gd name="T77" fmla="*/ 206 h 228"/>
                <a:gd name="T78" fmla="*/ 147 w 228"/>
                <a:gd name="T79" fmla="*/ 201 h 228"/>
                <a:gd name="T80" fmla="*/ 159 w 228"/>
                <a:gd name="T81" fmla="*/ 220 h 228"/>
                <a:gd name="T82" fmla="*/ 183 w 228"/>
                <a:gd name="T83" fmla="*/ 206 h 228"/>
                <a:gd name="T84" fmla="*/ 172 w 228"/>
                <a:gd name="T85" fmla="*/ 186 h 228"/>
                <a:gd name="T86" fmla="*/ 186 w 228"/>
                <a:gd name="T87" fmla="*/ 172 h 228"/>
                <a:gd name="T88" fmla="*/ 206 w 228"/>
                <a:gd name="T89" fmla="*/ 184 h 228"/>
                <a:gd name="T90" fmla="*/ 220 w 228"/>
                <a:gd name="T91" fmla="*/ 159 h 228"/>
                <a:gd name="T92" fmla="*/ 200 w 228"/>
                <a:gd name="T93" fmla="*/ 148 h 228"/>
                <a:gd name="T94" fmla="*/ 205 w 228"/>
                <a:gd name="T95" fmla="*/ 129 h 228"/>
                <a:gd name="T96" fmla="*/ 228 w 228"/>
                <a:gd name="T97" fmla="*/ 129 h 228"/>
                <a:gd name="T98" fmla="*/ 114 w 228"/>
                <a:gd name="T99" fmla="*/ 178 h 228"/>
                <a:gd name="T100" fmla="*/ 50 w 228"/>
                <a:gd name="T101" fmla="*/ 114 h 228"/>
                <a:gd name="T102" fmla="*/ 114 w 228"/>
                <a:gd name="T103" fmla="*/ 50 h 228"/>
                <a:gd name="T104" fmla="*/ 178 w 228"/>
                <a:gd name="T105" fmla="*/ 114 h 228"/>
                <a:gd name="T106" fmla="*/ 114 w 228"/>
                <a:gd name="T107" fmla="*/ 17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8" y="129"/>
                  </a:moveTo>
                  <a:cubicBezTo>
                    <a:pt x="228" y="100"/>
                    <a:pt x="228" y="100"/>
                    <a:pt x="228" y="100"/>
                  </a:cubicBezTo>
                  <a:cubicBezTo>
                    <a:pt x="205" y="100"/>
                    <a:pt x="205" y="100"/>
                    <a:pt x="205" y="100"/>
                  </a:cubicBezTo>
                  <a:cubicBezTo>
                    <a:pt x="204" y="93"/>
                    <a:pt x="203" y="87"/>
                    <a:pt x="200" y="81"/>
                  </a:cubicBezTo>
                  <a:cubicBezTo>
                    <a:pt x="220" y="70"/>
                    <a:pt x="220" y="70"/>
                    <a:pt x="220" y="70"/>
                  </a:cubicBezTo>
                  <a:cubicBezTo>
                    <a:pt x="206" y="45"/>
                    <a:pt x="206" y="45"/>
                    <a:pt x="206" y="45"/>
                  </a:cubicBezTo>
                  <a:cubicBezTo>
                    <a:pt x="186" y="56"/>
                    <a:pt x="186" y="56"/>
                    <a:pt x="186" y="56"/>
                  </a:cubicBezTo>
                  <a:cubicBezTo>
                    <a:pt x="182" y="51"/>
                    <a:pt x="177" y="46"/>
                    <a:pt x="172" y="42"/>
                  </a:cubicBezTo>
                  <a:cubicBezTo>
                    <a:pt x="183" y="23"/>
                    <a:pt x="183" y="23"/>
                    <a:pt x="183" y="23"/>
                  </a:cubicBezTo>
                  <a:cubicBezTo>
                    <a:pt x="159" y="8"/>
                    <a:pt x="159" y="8"/>
                    <a:pt x="159" y="8"/>
                  </a:cubicBezTo>
                  <a:cubicBezTo>
                    <a:pt x="147" y="28"/>
                    <a:pt x="147" y="28"/>
                    <a:pt x="147" y="28"/>
                  </a:cubicBezTo>
                  <a:cubicBezTo>
                    <a:pt x="141" y="25"/>
                    <a:pt x="135" y="24"/>
                    <a:pt x="128" y="23"/>
                  </a:cubicBezTo>
                  <a:cubicBezTo>
                    <a:pt x="128" y="0"/>
                    <a:pt x="128" y="0"/>
                    <a:pt x="128" y="0"/>
                  </a:cubicBezTo>
                  <a:cubicBezTo>
                    <a:pt x="100" y="0"/>
                    <a:pt x="100" y="0"/>
                    <a:pt x="100" y="0"/>
                  </a:cubicBezTo>
                  <a:cubicBezTo>
                    <a:pt x="100" y="23"/>
                    <a:pt x="100" y="23"/>
                    <a:pt x="100" y="23"/>
                  </a:cubicBezTo>
                  <a:cubicBezTo>
                    <a:pt x="93" y="24"/>
                    <a:pt x="86" y="25"/>
                    <a:pt x="80" y="28"/>
                  </a:cubicBezTo>
                  <a:cubicBezTo>
                    <a:pt x="69" y="8"/>
                    <a:pt x="69" y="8"/>
                    <a:pt x="69" y="8"/>
                  </a:cubicBezTo>
                  <a:cubicBezTo>
                    <a:pt x="44" y="23"/>
                    <a:pt x="44" y="23"/>
                    <a:pt x="44" y="23"/>
                  </a:cubicBezTo>
                  <a:cubicBezTo>
                    <a:pt x="56" y="42"/>
                    <a:pt x="56" y="42"/>
                    <a:pt x="56" y="42"/>
                  </a:cubicBezTo>
                  <a:cubicBezTo>
                    <a:pt x="50" y="46"/>
                    <a:pt x="46" y="51"/>
                    <a:pt x="42" y="56"/>
                  </a:cubicBezTo>
                  <a:cubicBezTo>
                    <a:pt x="22" y="45"/>
                    <a:pt x="22" y="45"/>
                    <a:pt x="22" y="45"/>
                  </a:cubicBezTo>
                  <a:cubicBezTo>
                    <a:pt x="8" y="70"/>
                    <a:pt x="8" y="70"/>
                    <a:pt x="8" y="70"/>
                  </a:cubicBezTo>
                  <a:cubicBezTo>
                    <a:pt x="27" y="81"/>
                    <a:pt x="27" y="81"/>
                    <a:pt x="27" y="81"/>
                  </a:cubicBezTo>
                  <a:cubicBezTo>
                    <a:pt x="25" y="87"/>
                    <a:pt x="23" y="93"/>
                    <a:pt x="22" y="100"/>
                  </a:cubicBezTo>
                  <a:cubicBezTo>
                    <a:pt x="0" y="100"/>
                    <a:pt x="0" y="100"/>
                    <a:pt x="0" y="100"/>
                  </a:cubicBezTo>
                  <a:cubicBezTo>
                    <a:pt x="0" y="129"/>
                    <a:pt x="0" y="129"/>
                    <a:pt x="0" y="129"/>
                  </a:cubicBezTo>
                  <a:cubicBezTo>
                    <a:pt x="22" y="129"/>
                    <a:pt x="22" y="129"/>
                    <a:pt x="22" y="129"/>
                  </a:cubicBezTo>
                  <a:cubicBezTo>
                    <a:pt x="23" y="135"/>
                    <a:pt x="25" y="142"/>
                    <a:pt x="27" y="148"/>
                  </a:cubicBezTo>
                  <a:cubicBezTo>
                    <a:pt x="8" y="159"/>
                    <a:pt x="8" y="159"/>
                    <a:pt x="8" y="159"/>
                  </a:cubicBezTo>
                  <a:cubicBezTo>
                    <a:pt x="22" y="184"/>
                    <a:pt x="22" y="184"/>
                    <a:pt x="22" y="184"/>
                  </a:cubicBezTo>
                  <a:cubicBezTo>
                    <a:pt x="42" y="172"/>
                    <a:pt x="42" y="172"/>
                    <a:pt x="42" y="172"/>
                  </a:cubicBezTo>
                  <a:cubicBezTo>
                    <a:pt x="46" y="178"/>
                    <a:pt x="50" y="182"/>
                    <a:pt x="56" y="186"/>
                  </a:cubicBezTo>
                  <a:cubicBezTo>
                    <a:pt x="44" y="206"/>
                    <a:pt x="44" y="206"/>
                    <a:pt x="44" y="206"/>
                  </a:cubicBezTo>
                  <a:cubicBezTo>
                    <a:pt x="69" y="220"/>
                    <a:pt x="69" y="220"/>
                    <a:pt x="69" y="220"/>
                  </a:cubicBezTo>
                  <a:cubicBezTo>
                    <a:pt x="80" y="201"/>
                    <a:pt x="80" y="201"/>
                    <a:pt x="80" y="201"/>
                  </a:cubicBezTo>
                  <a:cubicBezTo>
                    <a:pt x="86" y="203"/>
                    <a:pt x="93" y="205"/>
                    <a:pt x="100" y="206"/>
                  </a:cubicBezTo>
                  <a:cubicBezTo>
                    <a:pt x="100" y="228"/>
                    <a:pt x="100" y="228"/>
                    <a:pt x="100" y="228"/>
                  </a:cubicBezTo>
                  <a:cubicBezTo>
                    <a:pt x="128" y="228"/>
                    <a:pt x="128" y="228"/>
                    <a:pt x="128" y="228"/>
                  </a:cubicBezTo>
                  <a:cubicBezTo>
                    <a:pt x="128" y="206"/>
                    <a:pt x="128" y="206"/>
                    <a:pt x="128" y="206"/>
                  </a:cubicBezTo>
                  <a:cubicBezTo>
                    <a:pt x="135" y="205"/>
                    <a:pt x="141" y="203"/>
                    <a:pt x="147" y="201"/>
                  </a:cubicBezTo>
                  <a:cubicBezTo>
                    <a:pt x="159" y="220"/>
                    <a:pt x="159" y="220"/>
                    <a:pt x="159" y="220"/>
                  </a:cubicBezTo>
                  <a:cubicBezTo>
                    <a:pt x="183" y="206"/>
                    <a:pt x="183" y="206"/>
                    <a:pt x="183" y="206"/>
                  </a:cubicBezTo>
                  <a:cubicBezTo>
                    <a:pt x="172" y="186"/>
                    <a:pt x="172" y="186"/>
                    <a:pt x="172" y="186"/>
                  </a:cubicBezTo>
                  <a:cubicBezTo>
                    <a:pt x="177" y="182"/>
                    <a:pt x="182" y="178"/>
                    <a:pt x="186" y="172"/>
                  </a:cubicBezTo>
                  <a:cubicBezTo>
                    <a:pt x="206" y="184"/>
                    <a:pt x="206" y="184"/>
                    <a:pt x="206" y="184"/>
                  </a:cubicBezTo>
                  <a:cubicBezTo>
                    <a:pt x="220" y="159"/>
                    <a:pt x="220" y="159"/>
                    <a:pt x="220" y="159"/>
                  </a:cubicBezTo>
                  <a:cubicBezTo>
                    <a:pt x="200" y="148"/>
                    <a:pt x="200" y="148"/>
                    <a:pt x="200" y="148"/>
                  </a:cubicBezTo>
                  <a:cubicBezTo>
                    <a:pt x="203" y="142"/>
                    <a:pt x="204" y="135"/>
                    <a:pt x="205" y="129"/>
                  </a:cubicBezTo>
                  <a:cubicBezTo>
                    <a:pt x="228" y="129"/>
                    <a:pt x="228" y="129"/>
                    <a:pt x="228" y="129"/>
                  </a:cubicBezTo>
                  <a:close/>
                  <a:moveTo>
                    <a:pt x="114" y="178"/>
                  </a:moveTo>
                  <a:cubicBezTo>
                    <a:pt x="78" y="178"/>
                    <a:pt x="50" y="150"/>
                    <a:pt x="50" y="114"/>
                  </a:cubicBezTo>
                  <a:cubicBezTo>
                    <a:pt x="50" y="79"/>
                    <a:pt x="78" y="50"/>
                    <a:pt x="114" y="50"/>
                  </a:cubicBezTo>
                  <a:cubicBezTo>
                    <a:pt x="149" y="50"/>
                    <a:pt x="178" y="79"/>
                    <a:pt x="178" y="114"/>
                  </a:cubicBezTo>
                  <a:cubicBezTo>
                    <a:pt x="178" y="150"/>
                    <a:pt x="149" y="178"/>
                    <a:pt x="114" y="178"/>
                  </a:cubicBezTo>
                  <a:close/>
                </a:path>
              </a:pathLst>
            </a:custGeom>
            <a:gradFill>
              <a:gsLst>
                <a:gs pos="0">
                  <a:srgbClr val="355766"/>
                </a:gs>
                <a:gs pos="100000">
                  <a:srgbClr val="294E5E"/>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06" name="Freeform 14"/>
            <p:cNvSpPr>
              <a:spLocks noEditPoints="1"/>
            </p:cNvSpPr>
            <p:nvPr/>
          </p:nvSpPr>
          <p:spPr bwMode="auto">
            <a:xfrm>
              <a:off x="1665476" y="2252032"/>
              <a:ext cx="942929" cy="942121"/>
            </a:xfrm>
            <a:custGeom>
              <a:avLst/>
              <a:gdLst>
                <a:gd name="T0" fmla="*/ 71 w 493"/>
                <a:gd name="T1" fmla="*/ 151 h 493"/>
                <a:gd name="T2" fmla="*/ 26 w 493"/>
                <a:gd name="T3" fmla="*/ 136 h 493"/>
                <a:gd name="T4" fmla="*/ 5 w 493"/>
                <a:gd name="T5" fmla="*/ 199 h 493"/>
                <a:gd name="T6" fmla="*/ 10 w 493"/>
                <a:gd name="T7" fmla="*/ 209 h 493"/>
                <a:gd name="T8" fmla="*/ 47 w 493"/>
                <a:gd name="T9" fmla="*/ 251 h 493"/>
                <a:gd name="T10" fmla="*/ 0 w 493"/>
                <a:gd name="T11" fmla="*/ 261 h 493"/>
                <a:gd name="T12" fmla="*/ 14 w 493"/>
                <a:gd name="T13" fmla="*/ 326 h 493"/>
                <a:gd name="T14" fmla="*/ 23 w 493"/>
                <a:gd name="T15" fmla="*/ 332 h 493"/>
                <a:gd name="T16" fmla="*/ 76 w 493"/>
                <a:gd name="T17" fmla="*/ 350 h 493"/>
                <a:gd name="T18" fmla="*/ 40 w 493"/>
                <a:gd name="T19" fmla="*/ 382 h 493"/>
                <a:gd name="T20" fmla="*/ 85 w 493"/>
                <a:gd name="T21" fmla="*/ 432 h 493"/>
                <a:gd name="T22" fmla="*/ 96 w 493"/>
                <a:gd name="T23" fmla="*/ 433 h 493"/>
                <a:gd name="T24" fmla="*/ 151 w 493"/>
                <a:gd name="T25" fmla="*/ 422 h 493"/>
                <a:gd name="T26" fmla="*/ 136 w 493"/>
                <a:gd name="T27" fmla="*/ 467 h 493"/>
                <a:gd name="T28" fmla="*/ 199 w 493"/>
                <a:gd name="T29" fmla="*/ 488 h 493"/>
                <a:gd name="T30" fmla="*/ 209 w 493"/>
                <a:gd name="T31" fmla="*/ 483 h 493"/>
                <a:gd name="T32" fmla="*/ 251 w 493"/>
                <a:gd name="T33" fmla="*/ 446 h 493"/>
                <a:gd name="T34" fmla="*/ 261 w 493"/>
                <a:gd name="T35" fmla="*/ 493 h 493"/>
                <a:gd name="T36" fmla="*/ 326 w 493"/>
                <a:gd name="T37" fmla="*/ 479 h 493"/>
                <a:gd name="T38" fmla="*/ 332 w 493"/>
                <a:gd name="T39" fmla="*/ 470 h 493"/>
                <a:gd name="T40" fmla="*/ 350 w 493"/>
                <a:gd name="T41" fmla="*/ 417 h 493"/>
                <a:gd name="T42" fmla="*/ 383 w 493"/>
                <a:gd name="T43" fmla="*/ 453 h 493"/>
                <a:gd name="T44" fmla="*/ 432 w 493"/>
                <a:gd name="T45" fmla="*/ 408 h 493"/>
                <a:gd name="T46" fmla="*/ 433 w 493"/>
                <a:gd name="T47" fmla="*/ 397 h 493"/>
                <a:gd name="T48" fmla="*/ 422 w 493"/>
                <a:gd name="T49" fmla="*/ 342 h 493"/>
                <a:gd name="T50" fmla="*/ 467 w 493"/>
                <a:gd name="T51" fmla="*/ 357 h 493"/>
                <a:gd name="T52" fmla="*/ 488 w 493"/>
                <a:gd name="T53" fmla="*/ 294 h 493"/>
                <a:gd name="T54" fmla="*/ 483 w 493"/>
                <a:gd name="T55" fmla="*/ 284 h 493"/>
                <a:gd name="T56" fmla="*/ 446 w 493"/>
                <a:gd name="T57" fmla="*/ 242 h 493"/>
                <a:gd name="T58" fmla="*/ 493 w 493"/>
                <a:gd name="T59" fmla="*/ 232 h 493"/>
                <a:gd name="T60" fmla="*/ 479 w 493"/>
                <a:gd name="T61" fmla="*/ 167 h 493"/>
                <a:gd name="T62" fmla="*/ 470 w 493"/>
                <a:gd name="T63" fmla="*/ 161 h 493"/>
                <a:gd name="T64" fmla="*/ 417 w 493"/>
                <a:gd name="T65" fmla="*/ 143 h 493"/>
                <a:gd name="T66" fmla="*/ 453 w 493"/>
                <a:gd name="T67" fmla="*/ 111 h 493"/>
                <a:gd name="T68" fmla="*/ 408 w 493"/>
                <a:gd name="T69" fmla="*/ 61 h 493"/>
                <a:gd name="T70" fmla="*/ 397 w 493"/>
                <a:gd name="T71" fmla="*/ 61 h 493"/>
                <a:gd name="T72" fmla="*/ 342 w 493"/>
                <a:gd name="T73" fmla="*/ 71 h 493"/>
                <a:gd name="T74" fmla="*/ 357 w 493"/>
                <a:gd name="T75" fmla="*/ 26 h 493"/>
                <a:gd name="T76" fmla="*/ 294 w 493"/>
                <a:gd name="T77" fmla="*/ 5 h 493"/>
                <a:gd name="T78" fmla="*/ 284 w 493"/>
                <a:gd name="T79" fmla="*/ 10 h 493"/>
                <a:gd name="T80" fmla="*/ 242 w 493"/>
                <a:gd name="T81" fmla="*/ 47 h 493"/>
                <a:gd name="T82" fmla="*/ 232 w 493"/>
                <a:gd name="T83" fmla="*/ 0 h 493"/>
                <a:gd name="T84" fmla="*/ 167 w 493"/>
                <a:gd name="T85" fmla="*/ 14 h 493"/>
                <a:gd name="T86" fmla="*/ 161 w 493"/>
                <a:gd name="T87" fmla="*/ 23 h 493"/>
                <a:gd name="T88" fmla="*/ 143 w 493"/>
                <a:gd name="T89" fmla="*/ 76 h 493"/>
                <a:gd name="T90" fmla="*/ 111 w 493"/>
                <a:gd name="T91" fmla="*/ 40 h 493"/>
                <a:gd name="T92" fmla="*/ 61 w 493"/>
                <a:gd name="T93" fmla="*/ 85 h 493"/>
                <a:gd name="T94" fmla="*/ 61 w 493"/>
                <a:gd name="T95" fmla="*/ 96 h 493"/>
                <a:gd name="T96" fmla="*/ 193 w 493"/>
                <a:gd name="T97" fmla="*/ 187 h 493"/>
                <a:gd name="T98" fmla="*/ 300 w 493"/>
                <a:gd name="T99" fmla="*/ 306 h 493"/>
                <a:gd name="T100" fmla="*/ 193 w 493"/>
                <a:gd name="T101" fmla="*/ 187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3" h="493">
                  <a:moveTo>
                    <a:pt x="88" y="126"/>
                  </a:moveTo>
                  <a:cubicBezTo>
                    <a:pt x="82" y="134"/>
                    <a:pt x="76" y="142"/>
                    <a:pt x="71" y="151"/>
                  </a:cubicBezTo>
                  <a:cubicBezTo>
                    <a:pt x="33" y="138"/>
                    <a:pt x="33" y="138"/>
                    <a:pt x="33" y="138"/>
                  </a:cubicBezTo>
                  <a:cubicBezTo>
                    <a:pt x="26" y="136"/>
                    <a:pt x="26" y="136"/>
                    <a:pt x="26" y="136"/>
                  </a:cubicBezTo>
                  <a:cubicBezTo>
                    <a:pt x="24" y="143"/>
                    <a:pt x="24" y="143"/>
                    <a:pt x="24" y="143"/>
                  </a:cubicBezTo>
                  <a:cubicBezTo>
                    <a:pt x="5" y="199"/>
                    <a:pt x="5" y="199"/>
                    <a:pt x="5" y="199"/>
                  </a:cubicBezTo>
                  <a:cubicBezTo>
                    <a:pt x="3" y="207"/>
                    <a:pt x="3" y="207"/>
                    <a:pt x="3" y="207"/>
                  </a:cubicBezTo>
                  <a:cubicBezTo>
                    <a:pt x="10" y="209"/>
                    <a:pt x="10" y="209"/>
                    <a:pt x="10" y="209"/>
                  </a:cubicBezTo>
                  <a:cubicBezTo>
                    <a:pt x="49" y="221"/>
                    <a:pt x="49" y="221"/>
                    <a:pt x="49" y="221"/>
                  </a:cubicBezTo>
                  <a:cubicBezTo>
                    <a:pt x="47" y="231"/>
                    <a:pt x="47" y="241"/>
                    <a:pt x="47" y="251"/>
                  </a:cubicBezTo>
                  <a:cubicBezTo>
                    <a:pt x="8" y="259"/>
                    <a:pt x="8" y="259"/>
                    <a:pt x="8" y="259"/>
                  </a:cubicBezTo>
                  <a:cubicBezTo>
                    <a:pt x="0" y="261"/>
                    <a:pt x="0" y="261"/>
                    <a:pt x="0" y="261"/>
                  </a:cubicBezTo>
                  <a:cubicBezTo>
                    <a:pt x="2" y="268"/>
                    <a:pt x="2" y="268"/>
                    <a:pt x="2" y="268"/>
                  </a:cubicBezTo>
                  <a:cubicBezTo>
                    <a:pt x="14" y="326"/>
                    <a:pt x="14" y="326"/>
                    <a:pt x="14" y="326"/>
                  </a:cubicBezTo>
                  <a:cubicBezTo>
                    <a:pt x="16" y="334"/>
                    <a:pt x="16" y="334"/>
                    <a:pt x="16" y="334"/>
                  </a:cubicBezTo>
                  <a:cubicBezTo>
                    <a:pt x="23" y="332"/>
                    <a:pt x="23" y="332"/>
                    <a:pt x="23" y="332"/>
                  </a:cubicBezTo>
                  <a:cubicBezTo>
                    <a:pt x="63" y="324"/>
                    <a:pt x="63" y="324"/>
                    <a:pt x="63" y="324"/>
                  </a:cubicBezTo>
                  <a:cubicBezTo>
                    <a:pt x="66" y="333"/>
                    <a:pt x="71" y="342"/>
                    <a:pt x="76" y="350"/>
                  </a:cubicBezTo>
                  <a:cubicBezTo>
                    <a:pt x="46" y="377"/>
                    <a:pt x="46" y="377"/>
                    <a:pt x="46" y="377"/>
                  </a:cubicBezTo>
                  <a:cubicBezTo>
                    <a:pt x="40" y="382"/>
                    <a:pt x="40" y="382"/>
                    <a:pt x="40" y="382"/>
                  </a:cubicBezTo>
                  <a:cubicBezTo>
                    <a:pt x="46" y="388"/>
                    <a:pt x="46" y="388"/>
                    <a:pt x="46" y="388"/>
                  </a:cubicBezTo>
                  <a:cubicBezTo>
                    <a:pt x="85" y="432"/>
                    <a:pt x="85" y="432"/>
                    <a:pt x="85" y="432"/>
                  </a:cubicBezTo>
                  <a:cubicBezTo>
                    <a:pt x="90" y="438"/>
                    <a:pt x="90" y="438"/>
                    <a:pt x="90" y="438"/>
                  </a:cubicBezTo>
                  <a:cubicBezTo>
                    <a:pt x="96" y="433"/>
                    <a:pt x="96" y="433"/>
                    <a:pt x="96" y="433"/>
                  </a:cubicBezTo>
                  <a:cubicBezTo>
                    <a:pt x="126" y="405"/>
                    <a:pt x="126" y="405"/>
                    <a:pt x="126" y="405"/>
                  </a:cubicBezTo>
                  <a:cubicBezTo>
                    <a:pt x="134" y="411"/>
                    <a:pt x="142" y="417"/>
                    <a:pt x="151" y="422"/>
                  </a:cubicBezTo>
                  <a:cubicBezTo>
                    <a:pt x="138" y="460"/>
                    <a:pt x="138" y="460"/>
                    <a:pt x="138" y="460"/>
                  </a:cubicBezTo>
                  <a:cubicBezTo>
                    <a:pt x="136" y="467"/>
                    <a:pt x="136" y="467"/>
                    <a:pt x="136" y="467"/>
                  </a:cubicBezTo>
                  <a:cubicBezTo>
                    <a:pt x="143" y="470"/>
                    <a:pt x="143" y="470"/>
                    <a:pt x="143" y="470"/>
                  </a:cubicBezTo>
                  <a:cubicBezTo>
                    <a:pt x="199" y="488"/>
                    <a:pt x="199" y="488"/>
                    <a:pt x="199" y="488"/>
                  </a:cubicBezTo>
                  <a:cubicBezTo>
                    <a:pt x="207" y="490"/>
                    <a:pt x="207" y="490"/>
                    <a:pt x="207" y="490"/>
                  </a:cubicBezTo>
                  <a:cubicBezTo>
                    <a:pt x="209" y="483"/>
                    <a:pt x="209" y="483"/>
                    <a:pt x="209" y="483"/>
                  </a:cubicBezTo>
                  <a:cubicBezTo>
                    <a:pt x="221" y="445"/>
                    <a:pt x="221" y="445"/>
                    <a:pt x="221" y="445"/>
                  </a:cubicBezTo>
                  <a:cubicBezTo>
                    <a:pt x="231" y="446"/>
                    <a:pt x="241" y="446"/>
                    <a:pt x="251" y="446"/>
                  </a:cubicBezTo>
                  <a:cubicBezTo>
                    <a:pt x="260" y="486"/>
                    <a:pt x="260" y="486"/>
                    <a:pt x="260" y="486"/>
                  </a:cubicBezTo>
                  <a:cubicBezTo>
                    <a:pt x="261" y="493"/>
                    <a:pt x="261" y="493"/>
                    <a:pt x="261" y="493"/>
                  </a:cubicBezTo>
                  <a:cubicBezTo>
                    <a:pt x="269" y="491"/>
                    <a:pt x="269" y="491"/>
                    <a:pt x="269" y="491"/>
                  </a:cubicBezTo>
                  <a:cubicBezTo>
                    <a:pt x="326" y="479"/>
                    <a:pt x="326" y="479"/>
                    <a:pt x="326" y="479"/>
                  </a:cubicBezTo>
                  <a:cubicBezTo>
                    <a:pt x="334" y="478"/>
                    <a:pt x="334" y="478"/>
                    <a:pt x="334" y="478"/>
                  </a:cubicBezTo>
                  <a:cubicBezTo>
                    <a:pt x="332" y="470"/>
                    <a:pt x="332" y="470"/>
                    <a:pt x="332" y="470"/>
                  </a:cubicBezTo>
                  <a:cubicBezTo>
                    <a:pt x="324" y="431"/>
                    <a:pt x="324" y="431"/>
                    <a:pt x="324" y="431"/>
                  </a:cubicBezTo>
                  <a:cubicBezTo>
                    <a:pt x="333" y="427"/>
                    <a:pt x="342" y="422"/>
                    <a:pt x="350" y="417"/>
                  </a:cubicBezTo>
                  <a:cubicBezTo>
                    <a:pt x="377" y="447"/>
                    <a:pt x="377" y="447"/>
                    <a:pt x="377" y="447"/>
                  </a:cubicBezTo>
                  <a:cubicBezTo>
                    <a:pt x="383" y="453"/>
                    <a:pt x="383" y="453"/>
                    <a:pt x="383" y="453"/>
                  </a:cubicBezTo>
                  <a:cubicBezTo>
                    <a:pt x="388" y="448"/>
                    <a:pt x="388" y="448"/>
                    <a:pt x="388" y="448"/>
                  </a:cubicBezTo>
                  <a:cubicBezTo>
                    <a:pt x="432" y="408"/>
                    <a:pt x="432" y="408"/>
                    <a:pt x="432" y="408"/>
                  </a:cubicBezTo>
                  <a:cubicBezTo>
                    <a:pt x="438" y="403"/>
                    <a:pt x="438" y="403"/>
                    <a:pt x="438" y="403"/>
                  </a:cubicBezTo>
                  <a:cubicBezTo>
                    <a:pt x="433" y="397"/>
                    <a:pt x="433" y="397"/>
                    <a:pt x="433" y="397"/>
                  </a:cubicBezTo>
                  <a:cubicBezTo>
                    <a:pt x="406" y="367"/>
                    <a:pt x="406" y="367"/>
                    <a:pt x="406" y="367"/>
                  </a:cubicBezTo>
                  <a:cubicBezTo>
                    <a:pt x="412" y="359"/>
                    <a:pt x="417" y="351"/>
                    <a:pt x="422" y="342"/>
                  </a:cubicBezTo>
                  <a:cubicBezTo>
                    <a:pt x="460" y="355"/>
                    <a:pt x="460" y="355"/>
                    <a:pt x="460" y="355"/>
                  </a:cubicBezTo>
                  <a:cubicBezTo>
                    <a:pt x="467" y="357"/>
                    <a:pt x="467" y="357"/>
                    <a:pt x="467" y="357"/>
                  </a:cubicBezTo>
                  <a:cubicBezTo>
                    <a:pt x="470" y="350"/>
                    <a:pt x="470" y="350"/>
                    <a:pt x="470" y="350"/>
                  </a:cubicBezTo>
                  <a:cubicBezTo>
                    <a:pt x="488" y="294"/>
                    <a:pt x="488" y="294"/>
                    <a:pt x="488" y="294"/>
                  </a:cubicBezTo>
                  <a:cubicBezTo>
                    <a:pt x="490" y="286"/>
                    <a:pt x="490" y="286"/>
                    <a:pt x="490" y="286"/>
                  </a:cubicBezTo>
                  <a:cubicBezTo>
                    <a:pt x="483" y="284"/>
                    <a:pt x="483" y="284"/>
                    <a:pt x="483" y="284"/>
                  </a:cubicBezTo>
                  <a:cubicBezTo>
                    <a:pt x="445" y="272"/>
                    <a:pt x="445" y="272"/>
                    <a:pt x="445" y="272"/>
                  </a:cubicBezTo>
                  <a:cubicBezTo>
                    <a:pt x="446" y="262"/>
                    <a:pt x="447" y="252"/>
                    <a:pt x="446" y="242"/>
                  </a:cubicBezTo>
                  <a:cubicBezTo>
                    <a:pt x="486" y="234"/>
                    <a:pt x="486" y="234"/>
                    <a:pt x="486" y="234"/>
                  </a:cubicBezTo>
                  <a:cubicBezTo>
                    <a:pt x="493" y="232"/>
                    <a:pt x="493" y="232"/>
                    <a:pt x="493" y="232"/>
                  </a:cubicBezTo>
                  <a:cubicBezTo>
                    <a:pt x="492" y="225"/>
                    <a:pt x="492" y="225"/>
                    <a:pt x="492" y="225"/>
                  </a:cubicBezTo>
                  <a:cubicBezTo>
                    <a:pt x="479" y="167"/>
                    <a:pt x="479" y="167"/>
                    <a:pt x="479" y="167"/>
                  </a:cubicBezTo>
                  <a:cubicBezTo>
                    <a:pt x="478" y="159"/>
                    <a:pt x="478" y="159"/>
                    <a:pt x="478" y="159"/>
                  </a:cubicBezTo>
                  <a:cubicBezTo>
                    <a:pt x="470" y="161"/>
                    <a:pt x="470" y="161"/>
                    <a:pt x="470" y="161"/>
                  </a:cubicBezTo>
                  <a:cubicBezTo>
                    <a:pt x="431" y="169"/>
                    <a:pt x="431" y="169"/>
                    <a:pt x="431" y="169"/>
                  </a:cubicBezTo>
                  <a:cubicBezTo>
                    <a:pt x="427" y="160"/>
                    <a:pt x="422" y="151"/>
                    <a:pt x="417" y="143"/>
                  </a:cubicBezTo>
                  <a:cubicBezTo>
                    <a:pt x="447" y="116"/>
                    <a:pt x="447" y="116"/>
                    <a:pt x="447" y="116"/>
                  </a:cubicBezTo>
                  <a:cubicBezTo>
                    <a:pt x="453" y="111"/>
                    <a:pt x="453" y="111"/>
                    <a:pt x="453" y="111"/>
                  </a:cubicBezTo>
                  <a:cubicBezTo>
                    <a:pt x="448" y="105"/>
                    <a:pt x="448" y="105"/>
                    <a:pt x="448" y="105"/>
                  </a:cubicBezTo>
                  <a:cubicBezTo>
                    <a:pt x="408" y="61"/>
                    <a:pt x="408" y="61"/>
                    <a:pt x="408" y="61"/>
                  </a:cubicBezTo>
                  <a:cubicBezTo>
                    <a:pt x="403" y="55"/>
                    <a:pt x="403" y="55"/>
                    <a:pt x="403" y="55"/>
                  </a:cubicBezTo>
                  <a:cubicBezTo>
                    <a:pt x="397" y="61"/>
                    <a:pt x="397" y="61"/>
                    <a:pt x="397" y="61"/>
                  </a:cubicBezTo>
                  <a:cubicBezTo>
                    <a:pt x="367" y="88"/>
                    <a:pt x="367" y="88"/>
                    <a:pt x="367" y="88"/>
                  </a:cubicBezTo>
                  <a:cubicBezTo>
                    <a:pt x="359" y="82"/>
                    <a:pt x="351" y="76"/>
                    <a:pt x="342" y="71"/>
                  </a:cubicBezTo>
                  <a:cubicBezTo>
                    <a:pt x="355" y="33"/>
                    <a:pt x="355" y="33"/>
                    <a:pt x="355" y="33"/>
                  </a:cubicBezTo>
                  <a:cubicBezTo>
                    <a:pt x="357" y="26"/>
                    <a:pt x="357" y="26"/>
                    <a:pt x="357" y="26"/>
                  </a:cubicBezTo>
                  <a:cubicBezTo>
                    <a:pt x="350" y="23"/>
                    <a:pt x="350" y="23"/>
                    <a:pt x="350" y="23"/>
                  </a:cubicBezTo>
                  <a:cubicBezTo>
                    <a:pt x="294" y="5"/>
                    <a:pt x="294" y="5"/>
                    <a:pt x="294" y="5"/>
                  </a:cubicBezTo>
                  <a:cubicBezTo>
                    <a:pt x="287" y="3"/>
                    <a:pt x="287" y="3"/>
                    <a:pt x="287" y="3"/>
                  </a:cubicBezTo>
                  <a:cubicBezTo>
                    <a:pt x="284" y="10"/>
                    <a:pt x="284" y="10"/>
                    <a:pt x="284" y="10"/>
                  </a:cubicBezTo>
                  <a:cubicBezTo>
                    <a:pt x="272" y="48"/>
                    <a:pt x="272" y="48"/>
                    <a:pt x="272" y="48"/>
                  </a:cubicBezTo>
                  <a:cubicBezTo>
                    <a:pt x="262" y="47"/>
                    <a:pt x="252" y="47"/>
                    <a:pt x="242" y="47"/>
                  </a:cubicBezTo>
                  <a:cubicBezTo>
                    <a:pt x="234" y="7"/>
                    <a:pt x="234" y="7"/>
                    <a:pt x="234" y="7"/>
                  </a:cubicBezTo>
                  <a:cubicBezTo>
                    <a:pt x="232" y="0"/>
                    <a:pt x="232" y="0"/>
                    <a:pt x="232" y="0"/>
                  </a:cubicBezTo>
                  <a:cubicBezTo>
                    <a:pt x="225" y="2"/>
                    <a:pt x="225" y="2"/>
                    <a:pt x="225" y="2"/>
                  </a:cubicBezTo>
                  <a:cubicBezTo>
                    <a:pt x="167" y="14"/>
                    <a:pt x="167" y="14"/>
                    <a:pt x="167" y="14"/>
                  </a:cubicBezTo>
                  <a:cubicBezTo>
                    <a:pt x="159" y="16"/>
                    <a:pt x="159" y="16"/>
                    <a:pt x="159" y="16"/>
                  </a:cubicBezTo>
                  <a:cubicBezTo>
                    <a:pt x="161" y="23"/>
                    <a:pt x="161" y="23"/>
                    <a:pt x="161" y="23"/>
                  </a:cubicBezTo>
                  <a:cubicBezTo>
                    <a:pt x="169" y="62"/>
                    <a:pt x="169" y="62"/>
                    <a:pt x="169" y="62"/>
                  </a:cubicBezTo>
                  <a:cubicBezTo>
                    <a:pt x="160" y="66"/>
                    <a:pt x="151" y="71"/>
                    <a:pt x="143" y="76"/>
                  </a:cubicBezTo>
                  <a:cubicBezTo>
                    <a:pt x="116" y="46"/>
                    <a:pt x="116" y="46"/>
                    <a:pt x="116" y="46"/>
                  </a:cubicBezTo>
                  <a:cubicBezTo>
                    <a:pt x="111" y="40"/>
                    <a:pt x="111" y="40"/>
                    <a:pt x="111" y="40"/>
                  </a:cubicBezTo>
                  <a:cubicBezTo>
                    <a:pt x="105" y="45"/>
                    <a:pt x="105" y="45"/>
                    <a:pt x="105" y="45"/>
                  </a:cubicBezTo>
                  <a:cubicBezTo>
                    <a:pt x="61" y="85"/>
                    <a:pt x="61" y="85"/>
                    <a:pt x="61" y="85"/>
                  </a:cubicBezTo>
                  <a:cubicBezTo>
                    <a:pt x="56" y="90"/>
                    <a:pt x="56" y="90"/>
                    <a:pt x="56" y="90"/>
                  </a:cubicBezTo>
                  <a:cubicBezTo>
                    <a:pt x="61" y="96"/>
                    <a:pt x="61" y="96"/>
                    <a:pt x="61" y="96"/>
                  </a:cubicBezTo>
                  <a:lnTo>
                    <a:pt x="88" y="126"/>
                  </a:lnTo>
                  <a:close/>
                  <a:moveTo>
                    <a:pt x="193" y="187"/>
                  </a:moveTo>
                  <a:cubicBezTo>
                    <a:pt x="226" y="157"/>
                    <a:pt x="277" y="160"/>
                    <a:pt x="306" y="193"/>
                  </a:cubicBezTo>
                  <a:cubicBezTo>
                    <a:pt x="336" y="226"/>
                    <a:pt x="333" y="276"/>
                    <a:pt x="300" y="306"/>
                  </a:cubicBezTo>
                  <a:cubicBezTo>
                    <a:pt x="268" y="336"/>
                    <a:pt x="217" y="333"/>
                    <a:pt x="187" y="300"/>
                  </a:cubicBezTo>
                  <a:cubicBezTo>
                    <a:pt x="157" y="267"/>
                    <a:pt x="160" y="217"/>
                    <a:pt x="193" y="187"/>
                  </a:cubicBezTo>
                  <a:close/>
                </a:path>
              </a:pathLst>
            </a:custGeom>
            <a:gradFill>
              <a:gsLst>
                <a:gs pos="0">
                  <a:srgbClr val="355766"/>
                </a:gs>
                <a:gs pos="100000">
                  <a:srgbClr val="294E5E"/>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07" name="Freeform 15"/>
            <p:cNvSpPr>
              <a:spLocks noEditPoints="1"/>
            </p:cNvSpPr>
            <p:nvPr/>
          </p:nvSpPr>
          <p:spPr bwMode="auto">
            <a:xfrm>
              <a:off x="3754948" y="2225369"/>
              <a:ext cx="331278" cy="330470"/>
            </a:xfrm>
            <a:custGeom>
              <a:avLst/>
              <a:gdLst>
                <a:gd name="T0" fmla="*/ 25 w 173"/>
                <a:gd name="T1" fmla="*/ 53 h 173"/>
                <a:gd name="T2" fmla="*/ 9 w 173"/>
                <a:gd name="T3" fmla="*/ 48 h 173"/>
                <a:gd name="T4" fmla="*/ 2 w 173"/>
                <a:gd name="T5" fmla="*/ 70 h 173"/>
                <a:gd name="T6" fmla="*/ 4 w 173"/>
                <a:gd name="T7" fmla="*/ 74 h 173"/>
                <a:gd name="T8" fmla="*/ 17 w 173"/>
                <a:gd name="T9" fmla="*/ 89 h 173"/>
                <a:gd name="T10" fmla="*/ 0 w 173"/>
                <a:gd name="T11" fmla="*/ 92 h 173"/>
                <a:gd name="T12" fmla="*/ 5 w 173"/>
                <a:gd name="T13" fmla="*/ 115 h 173"/>
                <a:gd name="T14" fmla="*/ 8 w 173"/>
                <a:gd name="T15" fmla="*/ 117 h 173"/>
                <a:gd name="T16" fmla="*/ 27 w 173"/>
                <a:gd name="T17" fmla="*/ 123 h 173"/>
                <a:gd name="T18" fmla="*/ 15 w 173"/>
                <a:gd name="T19" fmla="*/ 135 h 173"/>
                <a:gd name="T20" fmla="*/ 30 w 173"/>
                <a:gd name="T21" fmla="*/ 152 h 173"/>
                <a:gd name="T22" fmla="*/ 34 w 173"/>
                <a:gd name="T23" fmla="*/ 152 h 173"/>
                <a:gd name="T24" fmla="*/ 53 w 173"/>
                <a:gd name="T25" fmla="*/ 148 h 173"/>
                <a:gd name="T26" fmla="*/ 48 w 173"/>
                <a:gd name="T27" fmla="*/ 164 h 173"/>
                <a:gd name="T28" fmla="*/ 70 w 173"/>
                <a:gd name="T29" fmla="*/ 172 h 173"/>
                <a:gd name="T30" fmla="*/ 74 w 173"/>
                <a:gd name="T31" fmla="*/ 170 h 173"/>
                <a:gd name="T32" fmla="*/ 89 w 173"/>
                <a:gd name="T33" fmla="*/ 157 h 173"/>
                <a:gd name="T34" fmla="*/ 92 w 173"/>
                <a:gd name="T35" fmla="*/ 173 h 173"/>
                <a:gd name="T36" fmla="*/ 115 w 173"/>
                <a:gd name="T37" fmla="*/ 169 h 173"/>
                <a:gd name="T38" fmla="*/ 117 w 173"/>
                <a:gd name="T39" fmla="*/ 165 h 173"/>
                <a:gd name="T40" fmla="*/ 123 w 173"/>
                <a:gd name="T41" fmla="*/ 147 h 173"/>
                <a:gd name="T42" fmla="*/ 135 w 173"/>
                <a:gd name="T43" fmla="*/ 159 h 173"/>
                <a:gd name="T44" fmla="*/ 152 w 173"/>
                <a:gd name="T45" fmla="*/ 144 h 173"/>
                <a:gd name="T46" fmla="*/ 152 w 173"/>
                <a:gd name="T47" fmla="*/ 140 h 173"/>
                <a:gd name="T48" fmla="*/ 148 w 173"/>
                <a:gd name="T49" fmla="*/ 121 h 173"/>
                <a:gd name="T50" fmla="*/ 164 w 173"/>
                <a:gd name="T51" fmla="*/ 126 h 173"/>
                <a:gd name="T52" fmla="*/ 172 w 173"/>
                <a:gd name="T53" fmla="*/ 104 h 173"/>
                <a:gd name="T54" fmla="*/ 170 w 173"/>
                <a:gd name="T55" fmla="*/ 100 h 173"/>
                <a:gd name="T56" fmla="*/ 157 w 173"/>
                <a:gd name="T57" fmla="*/ 85 h 173"/>
                <a:gd name="T58" fmla="*/ 173 w 173"/>
                <a:gd name="T59" fmla="*/ 82 h 173"/>
                <a:gd name="T60" fmla="*/ 169 w 173"/>
                <a:gd name="T61" fmla="*/ 59 h 173"/>
                <a:gd name="T62" fmla="*/ 165 w 173"/>
                <a:gd name="T63" fmla="*/ 57 h 173"/>
                <a:gd name="T64" fmla="*/ 147 w 173"/>
                <a:gd name="T65" fmla="*/ 51 h 173"/>
                <a:gd name="T66" fmla="*/ 159 w 173"/>
                <a:gd name="T67" fmla="*/ 39 h 173"/>
                <a:gd name="T68" fmla="*/ 144 w 173"/>
                <a:gd name="T69" fmla="*/ 22 h 173"/>
                <a:gd name="T70" fmla="*/ 140 w 173"/>
                <a:gd name="T71" fmla="*/ 22 h 173"/>
                <a:gd name="T72" fmla="*/ 121 w 173"/>
                <a:gd name="T73" fmla="*/ 25 h 173"/>
                <a:gd name="T74" fmla="*/ 126 w 173"/>
                <a:gd name="T75" fmla="*/ 9 h 173"/>
                <a:gd name="T76" fmla="*/ 103 w 173"/>
                <a:gd name="T77" fmla="*/ 2 h 173"/>
                <a:gd name="T78" fmla="*/ 100 w 173"/>
                <a:gd name="T79" fmla="*/ 4 h 173"/>
                <a:gd name="T80" fmla="*/ 85 w 173"/>
                <a:gd name="T81" fmla="*/ 17 h 173"/>
                <a:gd name="T82" fmla="*/ 82 w 173"/>
                <a:gd name="T83" fmla="*/ 0 h 173"/>
                <a:gd name="T84" fmla="*/ 59 w 173"/>
                <a:gd name="T85" fmla="*/ 5 h 173"/>
                <a:gd name="T86" fmla="*/ 57 w 173"/>
                <a:gd name="T87" fmla="*/ 8 h 173"/>
                <a:gd name="T88" fmla="*/ 51 w 173"/>
                <a:gd name="T89" fmla="*/ 27 h 173"/>
                <a:gd name="T90" fmla="*/ 39 w 173"/>
                <a:gd name="T91" fmla="*/ 15 h 173"/>
                <a:gd name="T92" fmla="*/ 22 w 173"/>
                <a:gd name="T93" fmla="*/ 30 h 173"/>
                <a:gd name="T94" fmla="*/ 22 w 173"/>
                <a:gd name="T95" fmla="*/ 34 h 173"/>
                <a:gd name="T96" fmla="*/ 68 w 173"/>
                <a:gd name="T97" fmla="*/ 66 h 173"/>
                <a:gd name="T98" fmla="*/ 106 w 173"/>
                <a:gd name="T99" fmla="*/ 108 h 173"/>
                <a:gd name="T100" fmla="*/ 68 w 173"/>
                <a:gd name="T101" fmla="*/ 66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 h="173">
                  <a:moveTo>
                    <a:pt x="31" y="45"/>
                  </a:moveTo>
                  <a:cubicBezTo>
                    <a:pt x="29" y="47"/>
                    <a:pt x="27" y="50"/>
                    <a:pt x="25" y="53"/>
                  </a:cubicBezTo>
                  <a:cubicBezTo>
                    <a:pt x="12" y="49"/>
                    <a:pt x="12" y="49"/>
                    <a:pt x="12" y="49"/>
                  </a:cubicBezTo>
                  <a:cubicBezTo>
                    <a:pt x="9" y="48"/>
                    <a:pt x="9" y="48"/>
                    <a:pt x="9" y="48"/>
                  </a:cubicBezTo>
                  <a:cubicBezTo>
                    <a:pt x="9" y="51"/>
                    <a:pt x="9" y="51"/>
                    <a:pt x="9" y="51"/>
                  </a:cubicBezTo>
                  <a:cubicBezTo>
                    <a:pt x="2" y="70"/>
                    <a:pt x="2" y="70"/>
                    <a:pt x="2" y="70"/>
                  </a:cubicBezTo>
                  <a:cubicBezTo>
                    <a:pt x="1" y="73"/>
                    <a:pt x="1" y="73"/>
                    <a:pt x="1" y="73"/>
                  </a:cubicBezTo>
                  <a:cubicBezTo>
                    <a:pt x="4" y="74"/>
                    <a:pt x="4" y="74"/>
                    <a:pt x="4" y="74"/>
                  </a:cubicBezTo>
                  <a:cubicBezTo>
                    <a:pt x="17" y="78"/>
                    <a:pt x="17" y="78"/>
                    <a:pt x="17" y="78"/>
                  </a:cubicBezTo>
                  <a:cubicBezTo>
                    <a:pt x="17" y="82"/>
                    <a:pt x="17" y="85"/>
                    <a:pt x="17" y="89"/>
                  </a:cubicBezTo>
                  <a:cubicBezTo>
                    <a:pt x="3" y="92"/>
                    <a:pt x="3" y="92"/>
                    <a:pt x="3" y="92"/>
                  </a:cubicBezTo>
                  <a:cubicBezTo>
                    <a:pt x="0" y="92"/>
                    <a:pt x="0" y="92"/>
                    <a:pt x="0" y="92"/>
                  </a:cubicBezTo>
                  <a:cubicBezTo>
                    <a:pt x="1" y="95"/>
                    <a:pt x="1" y="95"/>
                    <a:pt x="1" y="95"/>
                  </a:cubicBezTo>
                  <a:cubicBezTo>
                    <a:pt x="5" y="115"/>
                    <a:pt x="5" y="115"/>
                    <a:pt x="5" y="115"/>
                  </a:cubicBezTo>
                  <a:cubicBezTo>
                    <a:pt x="6" y="118"/>
                    <a:pt x="6" y="118"/>
                    <a:pt x="6" y="118"/>
                  </a:cubicBezTo>
                  <a:cubicBezTo>
                    <a:pt x="8" y="117"/>
                    <a:pt x="8" y="117"/>
                    <a:pt x="8" y="117"/>
                  </a:cubicBezTo>
                  <a:cubicBezTo>
                    <a:pt x="22" y="114"/>
                    <a:pt x="22" y="114"/>
                    <a:pt x="22" y="114"/>
                  </a:cubicBezTo>
                  <a:cubicBezTo>
                    <a:pt x="24" y="117"/>
                    <a:pt x="25" y="120"/>
                    <a:pt x="27" y="123"/>
                  </a:cubicBezTo>
                  <a:cubicBezTo>
                    <a:pt x="17" y="133"/>
                    <a:pt x="17" y="133"/>
                    <a:pt x="17" y="133"/>
                  </a:cubicBezTo>
                  <a:cubicBezTo>
                    <a:pt x="15" y="135"/>
                    <a:pt x="15" y="135"/>
                    <a:pt x="15" y="135"/>
                  </a:cubicBezTo>
                  <a:cubicBezTo>
                    <a:pt x="16" y="137"/>
                    <a:pt x="16" y="137"/>
                    <a:pt x="16" y="137"/>
                  </a:cubicBezTo>
                  <a:cubicBezTo>
                    <a:pt x="30" y="152"/>
                    <a:pt x="30" y="152"/>
                    <a:pt x="30" y="152"/>
                  </a:cubicBezTo>
                  <a:cubicBezTo>
                    <a:pt x="32" y="154"/>
                    <a:pt x="32" y="154"/>
                    <a:pt x="32" y="154"/>
                  </a:cubicBezTo>
                  <a:cubicBezTo>
                    <a:pt x="34" y="152"/>
                    <a:pt x="34" y="152"/>
                    <a:pt x="34" y="152"/>
                  </a:cubicBezTo>
                  <a:cubicBezTo>
                    <a:pt x="45" y="143"/>
                    <a:pt x="45" y="143"/>
                    <a:pt x="45" y="143"/>
                  </a:cubicBezTo>
                  <a:cubicBezTo>
                    <a:pt x="47" y="145"/>
                    <a:pt x="50" y="147"/>
                    <a:pt x="53" y="148"/>
                  </a:cubicBezTo>
                  <a:cubicBezTo>
                    <a:pt x="49" y="162"/>
                    <a:pt x="49" y="162"/>
                    <a:pt x="49" y="162"/>
                  </a:cubicBezTo>
                  <a:cubicBezTo>
                    <a:pt x="48" y="164"/>
                    <a:pt x="48" y="164"/>
                    <a:pt x="48" y="164"/>
                  </a:cubicBezTo>
                  <a:cubicBezTo>
                    <a:pt x="51" y="165"/>
                    <a:pt x="51" y="165"/>
                    <a:pt x="51" y="165"/>
                  </a:cubicBezTo>
                  <a:cubicBezTo>
                    <a:pt x="70" y="172"/>
                    <a:pt x="70" y="172"/>
                    <a:pt x="70" y="172"/>
                  </a:cubicBezTo>
                  <a:cubicBezTo>
                    <a:pt x="73" y="172"/>
                    <a:pt x="73" y="172"/>
                    <a:pt x="73" y="172"/>
                  </a:cubicBezTo>
                  <a:cubicBezTo>
                    <a:pt x="74" y="170"/>
                    <a:pt x="74" y="170"/>
                    <a:pt x="74" y="170"/>
                  </a:cubicBezTo>
                  <a:cubicBezTo>
                    <a:pt x="78" y="156"/>
                    <a:pt x="78" y="156"/>
                    <a:pt x="78" y="156"/>
                  </a:cubicBezTo>
                  <a:cubicBezTo>
                    <a:pt x="82" y="157"/>
                    <a:pt x="85" y="157"/>
                    <a:pt x="89" y="157"/>
                  </a:cubicBezTo>
                  <a:cubicBezTo>
                    <a:pt x="91" y="171"/>
                    <a:pt x="91" y="171"/>
                    <a:pt x="91" y="171"/>
                  </a:cubicBezTo>
                  <a:cubicBezTo>
                    <a:pt x="92" y="173"/>
                    <a:pt x="92" y="173"/>
                    <a:pt x="92" y="173"/>
                  </a:cubicBezTo>
                  <a:cubicBezTo>
                    <a:pt x="95" y="173"/>
                    <a:pt x="95" y="173"/>
                    <a:pt x="95" y="173"/>
                  </a:cubicBezTo>
                  <a:cubicBezTo>
                    <a:pt x="115" y="169"/>
                    <a:pt x="115" y="169"/>
                    <a:pt x="115" y="169"/>
                  </a:cubicBezTo>
                  <a:cubicBezTo>
                    <a:pt x="118" y="168"/>
                    <a:pt x="118" y="168"/>
                    <a:pt x="118" y="168"/>
                  </a:cubicBezTo>
                  <a:cubicBezTo>
                    <a:pt x="117" y="165"/>
                    <a:pt x="117" y="165"/>
                    <a:pt x="117" y="165"/>
                  </a:cubicBezTo>
                  <a:cubicBezTo>
                    <a:pt x="114" y="152"/>
                    <a:pt x="114" y="152"/>
                    <a:pt x="114" y="152"/>
                  </a:cubicBezTo>
                  <a:cubicBezTo>
                    <a:pt x="117" y="150"/>
                    <a:pt x="120" y="149"/>
                    <a:pt x="123" y="147"/>
                  </a:cubicBezTo>
                  <a:cubicBezTo>
                    <a:pt x="133" y="157"/>
                    <a:pt x="133" y="157"/>
                    <a:pt x="133" y="157"/>
                  </a:cubicBezTo>
                  <a:cubicBezTo>
                    <a:pt x="135" y="159"/>
                    <a:pt x="135" y="159"/>
                    <a:pt x="135" y="159"/>
                  </a:cubicBezTo>
                  <a:cubicBezTo>
                    <a:pt x="137" y="158"/>
                    <a:pt x="137" y="158"/>
                    <a:pt x="137" y="158"/>
                  </a:cubicBezTo>
                  <a:cubicBezTo>
                    <a:pt x="152" y="144"/>
                    <a:pt x="152" y="144"/>
                    <a:pt x="152" y="144"/>
                  </a:cubicBezTo>
                  <a:cubicBezTo>
                    <a:pt x="154" y="142"/>
                    <a:pt x="154" y="142"/>
                    <a:pt x="154" y="142"/>
                  </a:cubicBezTo>
                  <a:cubicBezTo>
                    <a:pt x="152" y="140"/>
                    <a:pt x="152" y="140"/>
                    <a:pt x="152" y="140"/>
                  </a:cubicBezTo>
                  <a:cubicBezTo>
                    <a:pt x="143" y="129"/>
                    <a:pt x="143" y="129"/>
                    <a:pt x="143" y="129"/>
                  </a:cubicBezTo>
                  <a:cubicBezTo>
                    <a:pt x="145" y="127"/>
                    <a:pt x="147" y="124"/>
                    <a:pt x="148" y="121"/>
                  </a:cubicBezTo>
                  <a:cubicBezTo>
                    <a:pt x="162" y="125"/>
                    <a:pt x="162" y="125"/>
                    <a:pt x="162" y="125"/>
                  </a:cubicBezTo>
                  <a:cubicBezTo>
                    <a:pt x="164" y="126"/>
                    <a:pt x="164" y="126"/>
                    <a:pt x="164" y="126"/>
                  </a:cubicBezTo>
                  <a:cubicBezTo>
                    <a:pt x="165" y="123"/>
                    <a:pt x="165" y="123"/>
                    <a:pt x="165" y="123"/>
                  </a:cubicBezTo>
                  <a:cubicBezTo>
                    <a:pt x="172" y="104"/>
                    <a:pt x="172" y="104"/>
                    <a:pt x="172" y="104"/>
                  </a:cubicBezTo>
                  <a:cubicBezTo>
                    <a:pt x="172" y="101"/>
                    <a:pt x="172" y="101"/>
                    <a:pt x="172" y="101"/>
                  </a:cubicBezTo>
                  <a:cubicBezTo>
                    <a:pt x="170" y="100"/>
                    <a:pt x="170" y="100"/>
                    <a:pt x="170" y="100"/>
                  </a:cubicBezTo>
                  <a:cubicBezTo>
                    <a:pt x="156" y="96"/>
                    <a:pt x="156" y="96"/>
                    <a:pt x="156" y="96"/>
                  </a:cubicBezTo>
                  <a:cubicBezTo>
                    <a:pt x="157" y="92"/>
                    <a:pt x="157" y="89"/>
                    <a:pt x="157" y="85"/>
                  </a:cubicBezTo>
                  <a:cubicBezTo>
                    <a:pt x="171" y="82"/>
                    <a:pt x="171" y="82"/>
                    <a:pt x="171" y="82"/>
                  </a:cubicBezTo>
                  <a:cubicBezTo>
                    <a:pt x="173" y="82"/>
                    <a:pt x="173" y="82"/>
                    <a:pt x="173" y="82"/>
                  </a:cubicBezTo>
                  <a:cubicBezTo>
                    <a:pt x="173" y="79"/>
                    <a:pt x="173" y="79"/>
                    <a:pt x="173" y="79"/>
                  </a:cubicBezTo>
                  <a:cubicBezTo>
                    <a:pt x="169" y="59"/>
                    <a:pt x="169" y="59"/>
                    <a:pt x="169" y="59"/>
                  </a:cubicBezTo>
                  <a:cubicBezTo>
                    <a:pt x="168" y="56"/>
                    <a:pt x="168" y="56"/>
                    <a:pt x="168" y="56"/>
                  </a:cubicBezTo>
                  <a:cubicBezTo>
                    <a:pt x="165" y="57"/>
                    <a:pt x="165" y="57"/>
                    <a:pt x="165" y="57"/>
                  </a:cubicBezTo>
                  <a:cubicBezTo>
                    <a:pt x="152" y="60"/>
                    <a:pt x="152" y="60"/>
                    <a:pt x="152" y="60"/>
                  </a:cubicBezTo>
                  <a:cubicBezTo>
                    <a:pt x="150" y="57"/>
                    <a:pt x="149" y="54"/>
                    <a:pt x="147" y="51"/>
                  </a:cubicBezTo>
                  <a:cubicBezTo>
                    <a:pt x="157" y="41"/>
                    <a:pt x="157" y="41"/>
                    <a:pt x="157" y="41"/>
                  </a:cubicBezTo>
                  <a:cubicBezTo>
                    <a:pt x="159" y="39"/>
                    <a:pt x="159" y="39"/>
                    <a:pt x="159" y="39"/>
                  </a:cubicBezTo>
                  <a:cubicBezTo>
                    <a:pt x="158" y="37"/>
                    <a:pt x="158" y="37"/>
                    <a:pt x="158" y="37"/>
                  </a:cubicBezTo>
                  <a:cubicBezTo>
                    <a:pt x="144" y="22"/>
                    <a:pt x="144" y="22"/>
                    <a:pt x="144" y="22"/>
                  </a:cubicBezTo>
                  <a:cubicBezTo>
                    <a:pt x="142" y="20"/>
                    <a:pt x="142" y="20"/>
                    <a:pt x="142" y="20"/>
                  </a:cubicBezTo>
                  <a:cubicBezTo>
                    <a:pt x="140" y="22"/>
                    <a:pt x="140" y="22"/>
                    <a:pt x="140" y="22"/>
                  </a:cubicBezTo>
                  <a:cubicBezTo>
                    <a:pt x="129" y="31"/>
                    <a:pt x="129" y="31"/>
                    <a:pt x="129" y="31"/>
                  </a:cubicBezTo>
                  <a:cubicBezTo>
                    <a:pt x="127" y="29"/>
                    <a:pt x="124" y="27"/>
                    <a:pt x="121" y="25"/>
                  </a:cubicBezTo>
                  <a:cubicBezTo>
                    <a:pt x="125" y="12"/>
                    <a:pt x="125" y="12"/>
                    <a:pt x="125" y="12"/>
                  </a:cubicBezTo>
                  <a:cubicBezTo>
                    <a:pt x="126" y="9"/>
                    <a:pt x="126" y="9"/>
                    <a:pt x="126" y="9"/>
                  </a:cubicBezTo>
                  <a:cubicBezTo>
                    <a:pt x="123" y="9"/>
                    <a:pt x="123" y="9"/>
                    <a:pt x="123" y="9"/>
                  </a:cubicBezTo>
                  <a:cubicBezTo>
                    <a:pt x="103" y="2"/>
                    <a:pt x="103" y="2"/>
                    <a:pt x="103" y="2"/>
                  </a:cubicBezTo>
                  <a:cubicBezTo>
                    <a:pt x="101" y="1"/>
                    <a:pt x="101" y="1"/>
                    <a:pt x="101" y="1"/>
                  </a:cubicBezTo>
                  <a:cubicBezTo>
                    <a:pt x="100" y="4"/>
                    <a:pt x="100" y="4"/>
                    <a:pt x="100" y="4"/>
                  </a:cubicBezTo>
                  <a:cubicBezTo>
                    <a:pt x="96" y="17"/>
                    <a:pt x="96" y="17"/>
                    <a:pt x="96" y="17"/>
                  </a:cubicBezTo>
                  <a:cubicBezTo>
                    <a:pt x="92" y="17"/>
                    <a:pt x="89" y="17"/>
                    <a:pt x="85" y="17"/>
                  </a:cubicBezTo>
                  <a:cubicBezTo>
                    <a:pt x="82" y="3"/>
                    <a:pt x="82" y="3"/>
                    <a:pt x="82" y="3"/>
                  </a:cubicBezTo>
                  <a:cubicBezTo>
                    <a:pt x="82" y="0"/>
                    <a:pt x="82" y="0"/>
                    <a:pt x="82" y="0"/>
                  </a:cubicBezTo>
                  <a:cubicBezTo>
                    <a:pt x="79" y="1"/>
                    <a:pt x="79" y="1"/>
                    <a:pt x="79" y="1"/>
                  </a:cubicBezTo>
                  <a:cubicBezTo>
                    <a:pt x="59" y="5"/>
                    <a:pt x="59" y="5"/>
                    <a:pt x="59" y="5"/>
                  </a:cubicBezTo>
                  <a:cubicBezTo>
                    <a:pt x="56" y="6"/>
                    <a:pt x="56" y="6"/>
                    <a:pt x="56" y="6"/>
                  </a:cubicBezTo>
                  <a:cubicBezTo>
                    <a:pt x="57" y="8"/>
                    <a:pt x="57" y="8"/>
                    <a:pt x="57" y="8"/>
                  </a:cubicBezTo>
                  <a:cubicBezTo>
                    <a:pt x="60" y="22"/>
                    <a:pt x="60" y="22"/>
                    <a:pt x="60" y="22"/>
                  </a:cubicBezTo>
                  <a:cubicBezTo>
                    <a:pt x="57" y="24"/>
                    <a:pt x="54" y="25"/>
                    <a:pt x="51" y="27"/>
                  </a:cubicBezTo>
                  <a:cubicBezTo>
                    <a:pt x="41" y="17"/>
                    <a:pt x="41" y="17"/>
                    <a:pt x="41" y="17"/>
                  </a:cubicBezTo>
                  <a:cubicBezTo>
                    <a:pt x="39" y="15"/>
                    <a:pt x="39" y="15"/>
                    <a:pt x="39" y="15"/>
                  </a:cubicBezTo>
                  <a:cubicBezTo>
                    <a:pt x="37" y="16"/>
                    <a:pt x="37" y="16"/>
                    <a:pt x="37" y="16"/>
                  </a:cubicBezTo>
                  <a:cubicBezTo>
                    <a:pt x="22" y="30"/>
                    <a:pt x="22" y="30"/>
                    <a:pt x="22" y="30"/>
                  </a:cubicBezTo>
                  <a:cubicBezTo>
                    <a:pt x="20" y="32"/>
                    <a:pt x="20" y="32"/>
                    <a:pt x="20" y="32"/>
                  </a:cubicBezTo>
                  <a:cubicBezTo>
                    <a:pt x="22" y="34"/>
                    <a:pt x="22" y="34"/>
                    <a:pt x="22" y="34"/>
                  </a:cubicBezTo>
                  <a:lnTo>
                    <a:pt x="31" y="45"/>
                  </a:lnTo>
                  <a:close/>
                  <a:moveTo>
                    <a:pt x="68" y="66"/>
                  </a:moveTo>
                  <a:cubicBezTo>
                    <a:pt x="80" y="56"/>
                    <a:pt x="97" y="57"/>
                    <a:pt x="108" y="68"/>
                  </a:cubicBezTo>
                  <a:cubicBezTo>
                    <a:pt x="118" y="80"/>
                    <a:pt x="117" y="97"/>
                    <a:pt x="106" y="108"/>
                  </a:cubicBezTo>
                  <a:cubicBezTo>
                    <a:pt x="94" y="118"/>
                    <a:pt x="76" y="117"/>
                    <a:pt x="66" y="106"/>
                  </a:cubicBezTo>
                  <a:cubicBezTo>
                    <a:pt x="56" y="94"/>
                    <a:pt x="57" y="76"/>
                    <a:pt x="68" y="66"/>
                  </a:cubicBezTo>
                  <a:close/>
                </a:path>
              </a:pathLst>
            </a:custGeom>
            <a:gradFill>
              <a:gsLst>
                <a:gs pos="0">
                  <a:srgbClr val="355766"/>
                </a:gs>
                <a:gs pos="100000">
                  <a:srgbClr val="294E5E"/>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08" name="Freeform 16"/>
            <p:cNvSpPr>
              <a:spLocks noEditPoints="1"/>
            </p:cNvSpPr>
            <p:nvPr/>
          </p:nvSpPr>
          <p:spPr bwMode="auto">
            <a:xfrm>
              <a:off x="2504982" y="1512718"/>
              <a:ext cx="257750" cy="257750"/>
            </a:xfrm>
            <a:custGeom>
              <a:avLst/>
              <a:gdLst>
                <a:gd name="T0" fmla="*/ 19 w 135"/>
                <a:gd name="T1" fmla="*/ 41 h 135"/>
                <a:gd name="T2" fmla="*/ 7 w 135"/>
                <a:gd name="T3" fmla="*/ 37 h 135"/>
                <a:gd name="T4" fmla="*/ 1 w 135"/>
                <a:gd name="T5" fmla="*/ 55 h 135"/>
                <a:gd name="T6" fmla="*/ 3 w 135"/>
                <a:gd name="T7" fmla="*/ 57 h 135"/>
                <a:gd name="T8" fmla="*/ 13 w 135"/>
                <a:gd name="T9" fmla="*/ 69 h 135"/>
                <a:gd name="T10" fmla="*/ 0 w 135"/>
                <a:gd name="T11" fmla="*/ 72 h 135"/>
                <a:gd name="T12" fmla="*/ 4 w 135"/>
                <a:gd name="T13" fmla="*/ 89 h 135"/>
                <a:gd name="T14" fmla="*/ 6 w 135"/>
                <a:gd name="T15" fmla="*/ 91 h 135"/>
                <a:gd name="T16" fmla="*/ 21 w 135"/>
                <a:gd name="T17" fmla="*/ 96 h 135"/>
                <a:gd name="T18" fmla="*/ 11 w 135"/>
                <a:gd name="T19" fmla="*/ 105 h 135"/>
                <a:gd name="T20" fmla="*/ 23 w 135"/>
                <a:gd name="T21" fmla="*/ 119 h 135"/>
                <a:gd name="T22" fmla="*/ 26 w 135"/>
                <a:gd name="T23" fmla="*/ 119 h 135"/>
                <a:gd name="T24" fmla="*/ 41 w 135"/>
                <a:gd name="T25" fmla="*/ 116 h 135"/>
                <a:gd name="T26" fmla="*/ 37 w 135"/>
                <a:gd name="T27" fmla="*/ 128 h 135"/>
                <a:gd name="T28" fmla="*/ 55 w 135"/>
                <a:gd name="T29" fmla="*/ 134 h 135"/>
                <a:gd name="T30" fmla="*/ 57 w 135"/>
                <a:gd name="T31" fmla="*/ 133 h 135"/>
                <a:gd name="T32" fmla="*/ 69 w 135"/>
                <a:gd name="T33" fmla="*/ 122 h 135"/>
                <a:gd name="T34" fmla="*/ 72 w 135"/>
                <a:gd name="T35" fmla="*/ 135 h 135"/>
                <a:gd name="T36" fmla="*/ 90 w 135"/>
                <a:gd name="T37" fmla="*/ 131 h 135"/>
                <a:gd name="T38" fmla="*/ 91 w 135"/>
                <a:gd name="T39" fmla="*/ 129 h 135"/>
                <a:gd name="T40" fmla="*/ 96 w 135"/>
                <a:gd name="T41" fmla="*/ 114 h 135"/>
                <a:gd name="T42" fmla="*/ 105 w 135"/>
                <a:gd name="T43" fmla="*/ 124 h 135"/>
                <a:gd name="T44" fmla="*/ 119 w 135"/>
                <a:gd name="T45" fmla="*/ 112 h 135"/>
                <a:gd name="T46" fmla="*/ 119 w 135"/>
                <a:gd name="T47" fmla="*/ 109 h 135"/>
                <a:gd name="T48" fmla="*/ 116 w 135"/>
                <a:gd name="T49" fmla="*/ 94 h 135"/>
                <a:gd name="T50" fmla="*/ 128 w 135"/>
                <a:gd name="T51" fmla="*/ 98 h 135"/>
                <a:gd name="T52" fmla="*/ 134 w 135"/>
                <a:gd name="T53" fmla="*/ 80 h 135"/>
                <a:gd name="T54" fmla="*/ 133 w 135"/>
                <a:gd name="T55" fmla="*/ 78 h 135"/>
                <a:gd name="T56" fmla="*/ 122 w 135"/>
                <a:gd name="T57" fmla="*/ 66 h 135"/>
                <a:gd name="T58" fmla="*/ 135 w 135"/>
                <a:gd name="T59" fmla="*/ 64 h 135"/>
                <a:gd name="T60" fmla="*/ 132 w 135"/>
                <a:gd name="T61" fmla="*/ 46 h 135"/>
                <a:gd name="T62" fmla="*/ 129 w 135"/>
                <a:gd name="T63" fmla="*/ 44 h 135"/>
                <a:gd name="T64" fmla="*/ 114 w 135"/>
                <a:gd name="T65" fmla="*/ 39 h 135"/>
                <a:gd name="T66" fmla="*/ 124 w 135"/>
                <a:gd name="T67" fmla="*/ 30 h 135"/>
                <a:gd name="T68" fmla="*/ 112 w 135"/>
                <a:gd name="T69" fmla="*/ 17 h 135"/>
                <a:gd name="T70" fmla="*/ 109 w 135"/>
                <a:gd name="T71" fmla="*/ 16 h 135"/>
                <a:gd name="T72" fmla="*/ 94 w 135"/>
                <a:gd name="T73" fmla="*/ 19 h 135"/>
                <a:gd name="T74" fmla="*/ 98 w 135"/>
                <a:gd name="T75" fmla="*/ 7 h 135"/>
                <a:gd name="T76" fmla="*/ 81 w 135"/>
                <a:gd name="T77" fmla="*/ 1 h 135"/>
                <a:gd name="T78" fmla="*/ 78 w 135"/>
                <a:gd name="T79" fmla="*/ 2 h 135"/>
                <a:gd name="T80" fmla="*/ 66 w 135"/>
                <a:gd name="T81" fmla="*/ 13 h 135"/>
                <a:gd name="T82" fmla="*/ 64 w 135"/>
                <a:gd name="T83" fmla="*/ 0 h 135"/>
                <a:gd name="T84" fmla="*/ 46 w 135"/>
                <a:gd name="T85" fmla="*/ 4 h 135"/>
                <a:gd name="T86" fmla="*/ 44 w 135"/>
                <a:gd name="T87" fmla="*/ 6 h 135"/>
                <a:gd name="T88" fmla="*/ 39 w 135"/>
                <a:gd name="T89" fmla="*/ 21 h 135"/>
                <a:gd name="T90" fmla="*/ 30 w 135"/>
                <a:gd name="T91" fmla="*/ 11 h 135"/>
                <a:gd name="T92" fmla="*/ 17 w 135"/>
                <a:gd name="T93" fmla="*/ 23 h 135"/>
                <a:gd name="T94" fmla="*/ 16 w 135"/>
                <a:gd name="T95" fmla="*/ 26 h 135"/>
                <a:gd name="T96" fmla="*/ 53 w 135"/>
                <a:gd name="T97" fmla="*/ 51 h 135"/>
                <a:gd name="T98" fmla="*/ 82 w 135"/>
                <a:gd name="T99" fmla="*/ 84 h 135"/>
                <a:gd name="T100" fmla="*/ 53 w 135"/>
                <a:gd name="T101" fmla="*/ 5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5" h="135">
                  <a:moveTo>
                    <a:pt x="24" y="34"/>
                  </a:moveTo>
                  <a:cubicBezTo>
                    <a:pt x="22" y="36"/>
                    <a:pt x="21" y="39"/>
                    <a:pt x="19" y="41"/>
                  </a:cubicBezTo>
                  <a:cubicBezTo>
                    <a:pt x="9" y="38"/>
                    <a:pt x="9" y="38"/>
                    <a:pt x="9" y="38"/>
                  </a:cubicBezTo>
                  <a:cubicBezTo>
                    <a:pt x="7" y="37"/>
                    <a:pt x="7" y="37"/>
                    <a:pt x="7" y="37"/>
                  </a:cubicBezTo>
                  <a:cubicBezTo>
                    <a:pt x="6" y="39"/>
                    <a:pt x="6" y="39"/>
                    <a:pt x="6" y="39"/>
                  </a:cubicBezTo>
                  <a:cubicBezTo>
                    <a:pt x="1" y="55"/>
                    <a:pt x="1" y="55"/>
                    <a:pt x="1" y="55"/>
                  </a:cubicBezTo>
                  <a:cubicBezTo>
                    <a:pt x="1" y="57"/>
                    <a:pt x="1" y="57"/>
                    <a:pt x="1" y="57"/>
                  </a:cubicBezTo>
                  <a:cubicBezTo>
                    <a:pt x="3" y="57"/>
                    <a:pt x="3" y="57"/>
                    <a:pt x="3" y="57"/>
                  </a:cubicBezTo>
                  <a:cubicBezTo>
                    <a:pt x="13" y="61"/>
                    <a:pt x="13" y="61"/>
                    <a:pt x="13" y="61"/>
                  </a:cubicBezTo>
                  <a:cubicBezTo>
                    <a:pt x="13" y="63"/>
                    <a:pt x="13" y="66"/>
                    <a:pt x="13" y="69"/>
                  </a:cubicBezTo>
                  <a:cubicBezTo>
                    <a:pt x="2" y="71"/>
                    <a:pt x="2" y="71"/>
                    <a:pt x="2" y="71"/>
                  </a:cubicBezTo>
                  <a:cubicBezTo>
                    <a:pt x="0" y="72"/>
                    <a:pt x="0" y="72"/>
                    <a:pt x="0" y="72"/>
                  </a:cubicBezTo>
                  <a:cubicBezTo>
                    <a:pt x="0" y="74"/>
                    <a:pt x="0" y="74"/>
                    <a:pt x="0" y="74"/>
                  </a:cubicBezTo>
                  <a:cubicBezTo>
                    <a:pt x="4" y="89"/>
                    <a:pt x="4" y="89"/>
                    <a:pt x="4" y="89"/>
                  </a:cubicBezTo>
                  <a:cubicBezTo>
                    <a:pt x="4" y="92"/>
                    <a:pt x="4" y="92"/>
                    <a:pt x="4" y="92"/>
                  </a:cubicBezTo>
                  <a:cubicBezTo>
                    <a:pt x="6" y="91"/>
                    <a:pt x="6" y="91"/>
                    <a:pt x="6" y="91"/>
                  </a:cubicBezTo>
                  <a:cubicBezTo>
                    <a:pt x="17" y="89"/>
                    <a:pt x="17" y="89"/>
                    <a:pt x="17" y="89"/>
                  </a:cubicBezTo>
                  <a:cubicBezTo>
                    <a:pt x="18" y="91"/>
                    <a:pt x="19" y="94"/>
                    <a:pt x="21" y="96"/>
                  </a:cubicBezTo>
                  <a:cubicBezTo>
                    <a:pt x="12" y="103"/>
                    <a:pt x="12" y="103"/>
                    <a:pt x="12" y="103"/>
                  </a:cubicBezTo>
                  <a:cubicBezTo>
                    <a:pt x="11" y="105"/>
                    <a:pt x="11" y="105"/>
                    <a:pt x="11" y="105"/>
                  </a:cubicBezTo>
                  <a:cubicBezTo>
                    <a:pt x="12" y="106"/>
                    <a:pt x="12" y="106"/>
                    <a:pt x="12" y="106"/>
                  </a:cubicBezTo>
                  <a:cubicBezTo>
                    <a:pt x="23" y="119"/>
                    <a:pt x="23" y="119"/>
                    <a:pt x="23" y="119"/>
                  </a:cubicBezTo>
                  <a:cubicBezTo>
                    <a:pt x="25" y="120"/>
                    <a:pt x="25" y="120"/>
                    <a:pt x="25" y="120"/>
                  </a:cubicBezTo>
                  <a:cubicBezTo>
                    <a:pt x="26" y="119"/>
                    <a:pt x="26" y="119"/>
                    <a:pt x="26" y="119"/>
                  </a:cubicBezTo>
                  <a:cubicBezTo>
                    <a:pt x="34" y="111"/>
                    <a:pt x="34" y="111"/>
                    <a:pt x="34" y="111"/>
                  </a:cubicBezTo>
                  <a:cubicBezTo>
                    <a:pt x="37" y="113"/>
                    <a:pt x="39" y="114"/>
                    <a:pt x="41" y="116"/>
                  </a:cubicBezTo>
                  <a:cubicBezTo>
                    <a:pt x="38" y="126"/>
                    <a:pt x="38" y="126"/>
                    <a:pt x="38" y="126"/>
                  </a:cubicBezTo>
                  <a:cubicBezTo>
                    <a:pt x="37" y="128"/>
                    <a:pt x="37" y="128"/>
                    <a:pt x="37" y="128"/>
                  </a:cubicBezTo>
                  <a:cubicBezTo>
                    <a:pt x="39" y="129"/>
                    <a:pt x="39" y="129"/>
                    <a:pt x="39" y="129"/>
                  </a:cubicBezTo>
                  <a:cubicBezTo>
                    <a:pt x="55" y="134"/>
                    <a:pt x="55" y="134"/>
                    <a:pt x="55" y="134"/>
                  </a:cubicBezTo>
                  <a:cubicBezTo>
                    <a:pt x="57" y="135"/>
                    <a:pt x="57" y="135"/>
                    <a:pt x="57" y="135"/>
                  </a:cubicBezTo>
                  <a:cubicBezTo>
                    <a:pt x="57" y="133"/>
                    <a:pt x="57" y="133"/>
                    <a:pt x="57" y="133"/>
                  </a:cubicBezTo>
                  <a:cubicBezTo>
                    <a:pt x="61" y="122"/>
                    <a:pt x="61" y="122"/>
                    <a:pt x="61" y="122"/>
                  </a:cubicBezTo>
                  <a:cubicBezTo>
                    <a:pt x="63" y="122"/>
                    <a:pt x="66" y="122"/>
                    <a:pt x="69" y="122"/>
                  </a:cubicBezTo>
                  <a:cubicBezTo>
                    <a:pt x="71" y="133"/>
                    <a:pt x="71" y="133"/>
                    <a:pt x="71" y="133"/>
                  </a:cubicBezTo>
                  <a:cubicBezTo>
                    <a:pt x="72" y="135"/>
                    <a:pt x="72" y="135"/>
                    <a:pt x="72" y="135"/>
                  </a:cubicBezTo>
                  <a:cubicBezTo>
                    <a:pt x="74" y="135"/>
                    <a:pt x="74" y="135"/>
                    <a:pt x="74" y="135"/>
                  </a:cubicBezTo>
                  <a:cubicBezTo>
                    <a:pt x="90" y="131"/>
                    <a:pt x="90" y="131"/>
                    <a:pt x="90" y="131"/>
                  </a:cubicBezTo>
                  <a:cubicBezTo>
                    <a:pt x="92" y="131"/>
                    <a:pt x="92" y="131"/>
                    <a:pt x="92" y="131"/>
                  </a:cubicBezTo>
                  <a:cubicBezTo>
                    <a:pt x="91" y="129"/>
                    <a:pt x="91" y="129"/>
                    <a:pt x="91" y="129"/>
                  </a:cubicBezTo>
                  <a:cubicBezTo>
                    <a:pt x="89" y="118"/>
                    <a:pt x="89" y="118"/>
                    <a:pt x="89" y="118"/>
                  </a:cubicBezTo>
                  <a:cubicBezTo>
                    <a:pt x="91" y="117"/>
                    <a:pt x="94" y="116"/>
                    <a:pt x="96" y="114"/>
                  </a:cubicBezTo>
                  <a:cubicBezTo>
                    <a:pt x="104" y="123"/>
                    <a:pt x="104" y="123"/>
                    <a:pt x="104" y="123"/>
                  </a:cubicBezTo>
                  <a:cubicBezTo>
                    <a:pt x="105" y="124"/>
                    <a:pt x="105" y="124"/>
                    <a:pt x="105" y="124"/>
                  </a:cubicBezTo>
                  <a:cubicBezTo>
                    <a:pt x="106" y="123"/>
                    <a:pt x="106" y="123"/>
                    <a:pt x="106" y="123"/>
                  </a:cubicBezTo>
                  <a:cubicBezTo>
                    <a:pt x="119" y="112"/>
                    <a:pt x="119" y="112"/>
                    <a:pt x="119" y="112"/>
                  </a:cubicBezTo>
                  <a:cubicBezTo>
                    <a:pt x="120" y="111"/>
                    <a:pt x="120" y="111"/>
                    <a:pt x="120" y="111"/>
                  </a:cubicBezTo>
                  <a:cubicBezTo>
                    <a:pt x="119" y="109"/>
                    <a:pt x="119" y="109"/>
                    <a:pt x="119" y="109"/>
                  </a:cubicBezTo>
                  <a:cubicBezTo>
                    <a:pt x="111" y="101"/>
                    <a:pt x="111" y="101"/>
                    <a:pt x="111" y="101"/>
                  </a:cubicBezTo>
                  <a:cubicBezTo>
                    <a:pt x="113" y="99"/>
                    <a:pt x="114" y="96"/>
                    <a:pt x="116" y="94"/>
                  </a:cubicBezTo>
                  <a:cubicBezTo>
                    <a:pt x="126" y="97"/>
                    <a:pt x="126" y="97"/>
                    <a:pt x="126" y="97"/>
                  </a:cubicBezTo>
                  <a:cubicBezTo>
                    <a:pt x="128" y="98"/>
                    <a:pt x="128" y="98"/>
                    <a:pt x="128" y="98"/>
                  </a:cubicBezTo>
                  <a:cubicBezTo>
                    <a:pt x="129" y="96"/>
                    <a:pt x="129" y="96"/>
                    <a:pt x="129" y="96"/>
                  </a:cubicBezTo>
                  <a:cubicBezTo>
                    <a:pt x="134" y="80"/>
                    <a:pt x="134" y="80"/>
                    <a:pt x="134" y="80"/>
                  </a:cubicBezTo>
                  <a:cubicBezTo>
                    <a:pt x="135" y="78"/>
                    <a:pt x="135" y="78"/>
                    <a:pt x="135" y="78"/>
                  </a:cubicBezTo>
                  <a:cubicBezTo>
                    <a:pt x="133" y="78"/>
                    <a:pt x="133" y="78"/>
                    <a:pt x="133" y="78"/>
                  </a:cubicBezTo>
                  <a:cubicBezTo>
                    <a:pt x="122" y="74"/>
                    <a:pt x="122" y="74"/>
                    <a:pt x="122" y="74"/>
                  </a:cubicBezTo>
                  <a:cubicBezTo>
                    <a:pt x="122" y="72"/>
                    <a:pt x="123" y="69"/>
                    <a:pt x="122" y="66"/>
                  </a:cubicBezTo>
                  <a:cubicBezTo>
                    <a:pt x="133" y="64"/>
                    <a:pt x="133" y="64"/>
                    <a:pt x="133" y="64"/>
                  </a:cubicBezTo>
                  <a:cubicBezTo>
                    <a:pt x="135" y="64"/>
                    <a:pt x="135" y="64"/>
                    <a:pt x="135" y="64"/>
                  </a:cubicBezTo>
                  <a:cubicBezTo>
                    <a:pt x="135" y="61"/>
                    <a:pt x="135" y="61"/>
                    <a:pt x="135" y="61"/>
                  </a:cubicBezTo>
                  <a:cubicBezTo>
                    <a:pt x="132" y="46"/>
                    <a:pt x="132" y="46"/>
                    <a:pt x="132" y="46"/>
                  </a:cubicBezTo>
                  <a:cubicBezTo>
                    <a:pt x="131" y="44"/>
                    <a:pt x="131" y="44"/>
                    <a:pt x="131" y="44"/>
                  </a:cubicBezTo>
                  <a:cubicBezTo>
                    <a:pt x="129" y="44"/>
                    <a:pt x="129" y="44"/>
                    <a:pt x="129" y="44"/>
                  </a:cubicBezTo>
                  <a:cubicBezTo>
                    <a:pt x="118" y="46"/>
                    <a:pt x="118" y="46"/>
                    <a:pt x="118" y="46"/>
                  </a:cubicBezTo>
                  <a:cubicBezTo>
                    <a:pt x="117" y="44"/>
                    <a:pt x="116" y="41"/>
                    <a:pt x="114" y="39"/>
                  </a:cubicBezTo>
                  <a:cubicBezTo>
                    <a:pt x="123" y="32"/>
                    <a:pt x="123" y="32"/>
                    <a:pt x="123" y="32"/>
                  </a:cubicBezTo>
                  <a:cubicBezTo>
                    <a:pt x="124" y="30"/>
                    <a:pt x="124" y="30"/>
                    <a:pt x="124" y="30"/>
                  </a:cubicBezTo>
                  <a:cubicBezTo>
                    <a:pt x="123" y="29"/>
                    <a:pt x="123" y="29"/>
                    <a:pt x="123" y="29"/>
                  </a:cubicBezTo>
                  <a:cubicBezTo>
                    <a:pt x="112" y="17"/>
                    <a:pt x="112" y="17"/>
                    <a:pt x="112" y="17"/>
                  </a:cubicBezTo>
                  <a:cubicBezTo>
                    <a:pt x="111" y="15"/>
                    <a:pt x="111" y="15"/>
                    <a:pt x="111" y="15"/>
                  </a:cubicBezTo>
                  <a:cubicBezTo>
                    <a:pt x="109" y="16"/>
                    <a:pt x="109" y="16"/>
                    <a:pt x="109" y="16"/>
                  </a:cubicBezTo>
                  <a:cubicBezTo>
                    <a:pt x="101" y="24"/>
                    <a:pt x="101" y="24"/>
                    <a:pt x="101" y="24"/>
                  </a:cubicBezTo>
                  <a:cubicBezTo>
                    <a:pt x="99" y="22"/>
                    <a:pt x="96" y="21"/>
                    <a:pt x="94" y="19"/>
                  </a:cubicBezTo>
                  <a:cubicBezTo>
                    <a:pt x="97" y="9"/>
                    <a:pt x="97" y="9"/>
                    <a:pt x="97" y="9"/>
                  </a:cubicBezTo>
                  <a:cubicBezTo>
                    <a:pt x="98" y="7"/>
                    <a:pt x="98" y="7"/>
                    <a:pt x="98" y="7"/>
                  </a:cubicBezTo>
                  <a:cubicBezTo>
                    <a:pt x="96" y="6"/>
                    <a:pt x="96" y="6"/>
                    <a:pt x="96" y="6"/>
                  </a:cubicBezTo>
                  <a:cubicBezTo>
                    <a:pt x="81" y="1"/>
                    <a:pt x="81" y="1"/>
                    <a:pt x="81" y="1"/>
                  </a:cubicBezTo>
                  <a:cubicBezTo>
                    <a:pt x="79" y="0"/>
                    <a:pt x="79" y="0"/>
                    <a:pt x="79" y="0"/>
                  </a:cubicBezTo>
                  <a:cubicBezTo>
                    <a:pt x="78" y="2"/>
                    <a:pt x="78" y="2"/>
                    <a:pt x="78" y="2"/>
                  </a:cubicBezTo>
                  <a:cubicBezTo>
                    <a:pt x="74" y="13"/>
                    <a:pt x="74" y="13"/>
                    <a:pt x="74" y="13"/>
                  </a:cubicBezTo>
                  <a:cubicBezTo>
                    <a:pt x="72" y="13"/>
                    <a:pt x="69" y="13"/>
                    <a:pt x="66" y="13"/>
                  </a:cubicBezTo>
                  <a:cubicBezTo>
                    <a:pt x="64" y="2"/>
                    <a:pt x="64" y="2"/>
                    <a:pt x="64" y="2"/>
                  </a:cubicBezTo>
                  <a:cubicBezTo>
                    <a:pt x="64" y="0"/>
                    <a:pt x="64" y="0"/>
                    <a:pt x="64" y="0"/>
                  </a:cubicBezTo>
                  <a:cubicBezTo>
                    <a:pt x="62" y="0"/>
                    <a:pt x="62" y="0"/>
                    <a:pt x="62" y="0"/>
                  </a:cubicBezTo>
                  <a:cubicBezTo>
                    <a:pt x="46" y="4"/>
                    <a:pt x="46" y="4"/>
                    <a:pt x="46" y="4"/>
                  </a:cubicBezTo>
                  <a:cubicBezTo>
                    <a:pt x="44" y="4"/>
                    <a:pt x="44" y="4"/>
                    <a:pt x="44" y="4"/>
                  </a:cubicBezTo>
                  <a:cubicBezTo>
                    <a:pt x="44" y="6"/>
                    <a:pt x="44" y="6"/>
                    <a:pt x="44" y="6"/>
                  </a:cubicBezTo>
                  <a:cubicBezTo>
                    <a:pt x="46" y="17"/>
                    <a:pt x="46" y="17"/>
                    <a:pt x="46" y="17"/>
                  </a:cubicBezTo>
                  <a:cubicBezTo>
                    <a:pt x="44" y="18"/>
                    <a:pt x="41" y="19"/>
                    <a:pt x="39" y="21"/>
                  </a:cubicBezTo>
                  <a:cubicBezTo>
                    <a:pt x="32" y="12"/>
                    <a:pt x="32" y="12"/>
                    <a:pt x="32" y="12"/>
                  </a:cubicBezTo>
                  <a:cubicBezTo>
                    <a:pt x="30" y="11"/>
                    <a:pt x="30" y="11"/>
                    <a:pt x="30" y="11"/>
                  </a:cubicBezTo>
                  <a:cubicBezTo>
                    <a:pt x="29" y="12"/>
                    <a:pt x="29" y="12"/>
                    <a:pt x="29" y="12"/>
                  </a:cubicBezTo>
                  <a:cubicBezTo>
                    <a:pt x="17" y="23"/>
                    <a:pt x="17" y="23"/>
                    <a:pt x="17" y="23"/>
                  </a:cubicBezTo>
                  <a:cubicBezTo>
                    <a:pt x="15" y="24"/>
                    <a:pt x="15" y="24"/>
                    <a:pt x="15" y="24"/>
                  </a:cubicBezTo>
                  <a:cubicBezTo>
                    <a:pt x="16" y="26"/>
                    <a:pt x="16" y="26"/>
                    <a:pt x="16" y="26"/>
                  </a:cubicBezTo>
                  <a:lnTo>
                    <a:pt x="24" y="34"/>
                  </a:lnTo>
                  <a:close/>
                  <a:moveTo>
                    <a:pt x="53" y="51"/>
                  </a:moveTo>
                  <a:cubicBezTo>
                    <a:pt x="62" y="43"/>
                    <a:pt x="76" y="44"/>
                    <a:pt x="84" y="53"/>
                  </a:cubicBezTo>
                  <a:cubicBezTo>
                    <a:pt x="92" y="62"/>
                    <a:pt x="91" y="76"/>
                    <a:pt x="82" y="84"/>
                  </a:cubicBezTo>
                  <a:cubicBezTo>
                    <a:pt x="73" y="92"/>
                    <a:pt x="59" y="91"/>
                    <a:pt x="51" y="82"/>
                  </a:cubicBezTo>
                  <a:cubicBezTo>
                    <a:pt x="43" y="73"/>
                    <a:pt x="44" y="59"/>
                    <a:pt x="53" y="51"/>
                  </a:cubicBezTo>
                  <a:close/>
                </a:path>
              </a:pathLst>
            </a:custGeom>
            <a:solidFill>
              <a:srgbClr val="AE3862"/>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p>
          </p:txBody>
        </p:sp>
        <p:sp>
          <p:nvSpPr>
            <p:cNvPr id="109" name="Freeform 17"/>
            <p:cNvSpPr>
              <a:spLocks noEditPoints="1"/>
            </p:cNvSpPr>
            <p:nvPr/>
          </p:nvSpPr>
          <p:spPr bwMode="auto">
            <a:xfrm>
              <a:off x="2467006" y="4360089"/>
              <a:ext cx="382181" cy="382181"/>
            </a:xfrm>
            <a:custGeom>
              <a:avLst/>
              <a:gdLst>
                <a:gd name="T0" fmla="*/ 29 w 200"/>
                <a:gd name="T1" fmla="*/ 61 h 200"/>
                <a:gd name="T2" fmla="*/ 11 w 200"/>
                <a:gd name="T3" fmla="*/ 55 h 200"/>
                <a:gd name="T4" fmla="*/ 3 w 200"/>
                <a:gd name="T5" fmla="*/ 81 h 200"/>
                <a:gd name="T6" fmla="*/ 4 w 200"/>
                <a:gd name="T7" fmla="*/ 85 h 200"/>
                <a:gd name="T8" fmla="*/ 19 w 200"/>
                <a:gd name="T9" fmla="*/ 102 h 200"/>
                <a:gd name="T10" fmla="*/ 0 w 200"/>
                <a:gd name="T11" fmla="*/ 106 h 200"/>
                <a:gd name="T12" fmla="*/ 6 w 200"/>
                <a:gd name="T13" fmla="*/ 132 h 200"/>
                <a:gd name="T14" fmla="*/ 10 w 200"/>
                <a:gd name="T15" fmla="*/ 135 h 200"/>
                <a:gd name="T16" fmla="*/ 31 w 200"/>
                <a:gd name="T17" fmla="*/ 142 h 200"/>
                <a:gd name="T18" fmla="*/ 17 w 200"/>
                <a:gd name="T19" fmla="*/ 155 h 200"/>
                <a:gd name="T20" fmla="*/ 35 w 200"/>
                <a:gd name="T21" fmla="*/ 175 h 200"/>
                <a:gd name="T22" fmla="*/ 39 w 200"/>
                <a:gd name="T23" fmla="*/ 175 h 200"/>
                <a:gd name="T24" fmla="*/ 61 w 200"/>
                <a:gd name="T25" fmla="*/ 171 h 200"/>
                <a:gd name="T26" fmla="*/ 55 w 200"/>
                <a:gd name="T27" fmla="*/ 189 h 200"/>
                <a:gd name="T28" fmla="*/ 81 w 200"/>
                <a:gd name="T29" fmla="*/ 197 h 200"/>
                <a:gd name="T30" fmla="*/ 85 w 200"/>
                <a:gd name="T31" fmla="*/ 195 h 200"/>
                <a:gd name="T32" fmla="*/ 102 w 200"/>
                <a:gd name="T33" fmla="*/ 181 h 200"/>
                <a:gd name="T34" fmla="*/ 106 w 200"/>
                <a:gd name="T35" fmla="*/ 200 h 200"/>
                <a:gd name="T36" fmla="*/ 132 w 200"/>
                <a:gd name="T37" fmla="*/ 194 h 200"/>
                <a:gd name="T38" fmla="*/ 135 w 200"/>
                <a:gd name="T39" fmla="*/ 190 h 200"/>
                <a:gd name="T40" fmla="*/ 142 w 200"/>
                <a:gd name="T41" fmla="*/ 169 h 200"/>
                <a:gd name="T42" fmla="*/ 155 w 200"/>
                <a:gd name="T43" fmla="*/ 183 h 200"/>
                <a:gd name="T44" fmla="*/ 175 w 200"/>
                <a:gd name="T45" fmla="*/ 165 h 200"/>
                <a:gd name="T46" fmla="*/ 175 w 200"/>
                <a:gd name="T47" fmla="*/ 161 h 200"/>
                <a:gd name="T48" fmla="*/ 171 w 200"/>
                <a:gd name="T49" fmla="*/ 139 h 200"/>
                <a:gd name="T50" fmla="*/ 189 w 200"/>
                <a:gd name="T51" fmla="*/ 145 h 200"/>
                <a:gd name="T52" fmla="*/ 197 w 200"/>
                <a:gd name="T53" fmla="*/ 119 h 200"/>
                <a:gd name="T54" fmla="*/ 195 w 200"/>
                <a:gd name="T55" fmla="*/ 115 h 200"/>
                <a:gd name="T56" fmla="*/ 181 w 200"/>
                <a:gd name="T57" fmla="*/ 98 h 200"/>
                <a:gd name="T58" fmla="*/ 200 w 200"/>
                <a:gd name="T59" fmla="*/ 94 h 200"/>
                <a:gd name="T60" fmla="*/ 194 w 200"/>
                <a:gd name="T61" fmla="*/ 68 h 200"/>
                <a:gd name="T62" fmla="*/ 190 w 200"/>
                <a:gd name="T63" fmla="*/ 65 h 200"/>
                <a:gd name="T64" fmla="*/ 169 w 200"/>
                <a:gd name="T65" fmla="*/ 58 h 200"/>
                <a:gd name="T66" fmla="*/ 183 w 200"/>
                <a:gd name="T67" fmla="*/ 45 h 200"/>
                <a:gd name="T68" fmla="*/ 165 w 200"/>
                <a:gd name="T69" fmla="*/ 25 h 200"/>
                <a:gd name="T70" fmla="*/ 161 w 200"/>
                <a:gd name="T71" fmla="*/ 25 h 200"/>
                <a:gd name="T72" fmla="*/ 139 w 200"/>
                <a:gd name="T73" fmla="*/ 29 h 200"/>
                <a:gd name="T74" fmla="*/ 145 w 200"/>
                <a:gd name="T75" fmla="*/ 11 h 200"/>
                <a:gd name="T76" fmla="*/ 119 w 200"/>
                <a:gd name="T77" fmla="*/ 3 h 200"/>
                <a:gd name="T78" fmla="*/ 115 w 200"/>
                <a:gd name="T79" fmla="*/ 4 h 200"/>
                <a:gd name="T80" fmla="*/ 98 w 200"/>
                <a:gd name="T81" fmla="*/ 19 h 200"/>
                <a:gd name="T82" fmla="*/ 94 w 200"/>
                <a:gd name="T83" fmla="*/ 0 h 200"/>
                <a:gd name="T84" fmla="*/ 68 w 200"/>
                <a:gd name="T85" fmla="*/ 6 h 200"/>
                <a:gd name="T86" fmla="*/ 65 w 200"/>
                <a:gd name="T87" fmla="*/ 10 h 200"/>
                <a:gd name="T88" fmla="*/ 58 w 200"/>
                <a:gd name="T89" fmla="*/ 31 h 200"/>
                <a:gd name="T90" fmla="*/ 45 w 200"/>
                <a:gd name="T91" fmla="*/ 17 h 200"/>
                <a:gd name="T92" fmla="*/ 25 w 200"/>
                <a:gd name="T93" fmla="*/ 35 h 200"/>
                <a:gd name="T94" fmla="*/ 25 w 200"/>
                <a:gd name="T95" fmla="*/ 39 h 200"/>
                <a:gd name="T96" fmla="*/ 78 w 200"/>
                <a:gd name="T97" fmla="*/ 76 h 200"/>
                <a:gd name="T98" fmla="*/ 122 w 200"/>
                <a:gd name="T99" fmla="*/ 124 h 200"/>
                <a:gd name="T100" fmla="*/ 78 w 200"/>
                <a:gd name="T101" fmla="*/ 7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0" h="200">
                  <a:moveTo>
                    <a:pt x="36" y="51"/>
                  </a:moveTo>
                  <a:cubicBezTo>
                    <a:pt x="33" y="54"/>
                    <a:pt x="31" y="58"/>
                    <a:pt x="29" y="61"/>
                  </a:cubicBezTo>
                  <a:cubicBezTo>
                    <a:pt x="14" y="56"/>
                    <a:pt x="14" y="56"/>
                    <a:pt x="14" y="56"/>
                  </a:cubicBezTo>
                  <a:cubicBezTo>
                    <a:pt x="11" y="55"/>
                    <a:pt x="11" y="55"/>
                    <a:pt x="11" y="55"/>
                  </a:cubicBezTo>
                  <a:cubicBezTo>
                    <a:pt x="10" y="58"/>
                    <a:pt x="10" y="58"/>
                    <a:pt x="10" y="58"/>
                  </a:cubicBezTo>
                  <a:cubicBezTo>
                    <a:pt x="3" y="81"/>
                    <a:pt x="3" y="81"/>
                    <a:pt x="3" y="81"/>
                  </a:cubicBezTo>
                  <a:cubicBezTo>
                    <a:pt x="2" y="84"/>
                    <a:pt x="2" y="84"/>
                    <a:pt x="2" y="84"/>
                  </a:cubicBezTo>
                  <a:cubicBezTo>
                    <a:pt x="4" y="85"/>
                    <a:pt x="4" y="85"/>
                    <a:pt x="4" y="85"/>
                  </a:cubicBezTo>
                  <a:cubicBezTo>
                    <a:pt x="20" y="90"/>
                    <a:pt x="20" y="90"/>
                    <a:pt x="20" y="90"/>
                  </a:cubicBezTo>
                  <a:cubicBezTo>
                    <a:pt x="19" y="94"/>
                    <a:pt x="19" y="98"/>
                    <a:pt x="19" y="102"/>
                  </a:cubicBezTo>
                  <a:cubicBezTo>
                    <a:pt x="3" y="105"/>
                    <a:pt x="3" y="105"/>
                    <a:pt x="3" y="105"/>
                  </a:cubicBezTo>
                  <a:cubicBezTo>
                    <a:pt x="0" y="106"/>
                    <a:pt x="0" y="106"/>
                    <a:pt x="0" y="106"/>
                  </a:cubicBezTo>
                  <a:cubicBezTo>
                    <a:pt x="1" y="109"/>
                    <a:pt x="1" y="109"/>
                    <a:pt x="1" y="109"/>
                  </a:cubicBezTo>
                  <a:cubicBezTo>
                    <a:pt x="6" y="132"/>
                    <a:pt x="6" y="132"/>
                    <a:pt x="6" y="132"/>
                  </a:cubicBezTo>
                  <a:cubicBezTo>
                    <a:pt x="7" y="135"/>
                    <a:pt x="7" y="135"/>
                    <a:pt x="7" y="135"/>
                  </a:cubicBezTo>
                  <a:cubicBezTo>
                    <a:pt x="10" y="135"/>
                    <a:pt x="10" y="135"/>
                    <a:pt x="10" y="135"/>
                  </a:cubicBezTo>
                  <a:cubicBezTo>
                    <a:pt x="26" y="131"/>
                    <a:pt x="26" y="131"/>
                    <a:pt x="26" y="131"/>
                  </a:cubicBezTo>
                  <a:cubicBezTo>
                    <a:pt x="27" y="135"/>
                    <a:pt x="29" y="138"/>
                    <a:pt x="31" y="142"/>
                  </a:cubicBezTo>
                  <a:cubicBezTo>
                    <a:pt x="19" y="153"/>
                    <a:pt x="19" y="153"/>
                    <a:pt x="19" y="153"/>
                  </a:cubicBezTo>
                  <a:cubicBezTo>
                    <a:pt x="17" y="155"/>
                    <a:pt x="17" y="155"/>
                    <a:pt x="17" y="155"/>
                  </a:cubicBezTo>
                  <a:cubicBezTo>
                    <a:pt x="19" y="157"/>
                    <a:pt x="19" y="157"/>
                    <a:pt x="19" y="157"/>
                  </a:cubicBezTo>
                  <a:cubicBezTo>
                    <a:pt x="35" y="175"/>
                    <a:pt x="35" y="175"/>
                    <a:pt x="35" y="175"/>
                  </a:cubicBezTo>
                  <a:cubicBezTo>
                    <a:pt x="37" y="177"/>
                    <a:pt x="37" y="177"/>
                    <a:pt x="37" y="177"/>
                  </a:cubicBezTo>
                  <a:cubicBezTo>
                    <a:pt x="39" y="175"/>
                    <a:pt x="39" y="175"/>
                    <a:pt x="39" y="175"/>
                  </a:cubicBezTo>
                  <a:cubicBezTo>
                    <a:pt x="51" y="164"/>
                    <a:pt x="51" y="164"/>
                    <a:pt x="51" y="164"/>
                  </a:cubicBezTo>
                  <a:cubicBezTo>
                    <a:pt x="54" y="167"/>
                    <a:pt x="58" y="169"/>
                    <a:pt x="61" y="171"/>
                  </a:cubicBezTo>
                  <a:cubicBezTo>
                    <a:pt x="56" y="186"/>
                    <a:pt x="56" y="186"/>
                    <a:pt x="56" y="186"/>
                  </a:cubicBezTo>
                  <a:cubicBezTo>
                    <a:pt x="55" y="189"/>
                    <a:pt x="55" y="189"/>
                    <a:pt x="55" y="189"/>
                  </a:cubicBezTo>
                  <a:cubicBezTo>
                    <a:pt x="58" y="190"/>
                    <a:pt x="58" y="190"/>
                    <a:pt x="58" y="190"/>
                  </a:cubicBezTo>
                  <a:cubicBezTo>
                    <a:pt x="81" y="197"/>
                    <a:pt x="81" y="197"/>
                    <a:pt x="81" y="197"/>
                  </a:cubicBezTo>
                  <a:cubicBezTo>
                    <a:pt x="84" y="198"/>
                    <a:pt x="84" y="198"/>
                    <a:pt x="84" y="198"/>
                  </a:cubicBezTo>
                  <a:cubicBezTo>
                    <a:pt x="85" y="195"/>
                    <a:pt x="85" y="195"/>
                    <a:pt x="85" y="195"/>
                  </a:cubicBezTo>
                  <a:cubicBezTo>
                    <a:pt x="90" y="180"/>
                    <a:pt x="90" y="180"/>
                    <a:pt x="90" y="180"/>
                  </a:cubicBezTo>
                  <a:cubicBezTo>
                    <a:pt x="94" y="180"/>
                    <a:pt x="98" y="181"/>
                    <a:pt x="102" y="181"/>
                  </a:cubicBezTo>
                  <a:cubicBezTo>
                    <a:pt x="105" y="197"/>
                    <a:pt x="105" y="197"/>
                    <a:pt x="105" y="197"/>
                  </a:cubicBezTo>
                  <a:cubicBezTo>
                    <a:pt x="106" y="200"/>
                    <a:pt x="106" y="200"/>
                    <a:pt x="106" y="200"/>
                  </a:cubicBezTo>
                  <a:cubicBezTo>
                    <a:pt x="109" y="199"/>
                    <a:pt x="109" y="199"/>
                    <a:pt x="109" y="199"/>
                  </a:cubicBezTo>
                  <a:cubicBezTo>
                    <a:pt x="132" y="194"/>
                    <a:pt x="132" y="194"/>
                    <a:pt x="132" y="194"/>
                  </a:cubicBezTo>
                  <a:cubicBezTo>
                    <a:pt x="135" y="193"/>
                    <a:pt x="135" y="193"/>
                    <a:pt x="135" y="193"/>
                  </a:cubicBezTo>
                  <a:cubicBezTo>
                    <a:pt x="135" y="190"/>
                    <a:pt x="135" y="190"/>
                    <a:pt x="135" y="190"/>
                  </a:cubicBezTo>
                  <a:cubicBezTo>
                    <a:pt x="131" y="174"/>
                    <a:pt x="131" y="174"/>
                    <a:pt x="131" y="174"/>
                  </a:cubicBezTo>
                  <a:cubicBezTo>
                    <a:pt x="135" y="173"/>
                    <a:pt x="138" y="171"/>
                    <a:pt x="142" y="169"/>
                  </a:cubicBezTo>
                  <a:cubicBezTo>
                    <a:pt x="153" y="181"/>
                    <a:pt x="153" y="181"/>
                    <a:pt x="153" y="181"/>
                  </a:cubicBezTo>
                  <a:cubicBezTo>
                    <a:pt x="155" y="183"/>
                    <a:pt x="155" y="183"/>
                    <a:pt x="155" y="183"/>
                  </a:cubicBezTo>
                  <a:cubicBezTo>
                    <a:pt x="157" y="181"/>
                    <a:pt x="157" y="181"/>
                    <a:pt x="157" y="181"/>
                  </a:cubicBezTo>
                  <a:cubicBezTo>
                    <a:pt x="175" y="165"/>
                    <a:pt x="175" y="165"/>
                    <a:pt x="175" y="165"/>
                  </a:cubicBezTo>
                  <a:cubicBezTo>
                    <a:pt x="177" y="163"/>
                    <a:pt x="177" y="163"/>
                    <a:pt x="177" y="163"/>
                  </a:cubicBezTo>
                  <a:cubicBezTo>
                    <a:pt x="175" y="161"/>
                    <a:pt x="175" y="161"/>
                    <a:pt x="175" y="161"/>
                  </a:cubicBezTo>
                  <a:cubicBezTo>
                    <a:pt x="164" y="149"/>
                    <a:pt x="164" y="149"/>
                    <a:pt x="164" y="149"/>
                  </a:cubicBezTo>
                  <a:cubicBezTo>
                    <a:pt x="167" y="146"/>
                    <a:pt x="169" y="142"/>
                    <a:pt x="171" y="139"/>
                  </a:cubicBezTo>
                  <a:cubicBezTo>
                    <a:pt x="186" y="144"/>
                    <a:pt x="186" y="144"/>
                    <a:pt x="186" y="144"/>
                  </a:cubicBezTo>
                  <a:cubicBezTo>
                    <a:pt x="189" y="145"/>
                    <a:pt x="189" y="145"/>
                    <a:pt x="189" y="145"/>
                  </a:cubicBezTo>
                  <a:cubicBezTo>
                    <a:pt x="190" y="142"/>
                    <a:pt x="190" y="142"/>
                    <a:pt x="190" y="142"/>
                  </a:cubicBezTo>
                  <a:cubicBezTo>
                    <a:pt x="197" y="119"/>
                    <a:pt x="197" y="119"/>
                    <a:pt x="197" y="119"/>
                  </a:cubicBezTo>
                  <a:cubicBezTo>
                    <a:pt x="198" y="116"/>
                    <a:pt x="198" y="116"/>
                    <a:pt x="198" y="116"/>
                  </a:cubicBezTo>
                  <a:cubicBezTo>
                    <a:pt x="195" y="115"/>
                    <a:pt x="195" y="115"/>
                    <a:pt x="195" y="115"/>
                  </a:cubicBezTo>
                  <a:cubicBezTo>
                    <a:pt x="180" y="110"/>
                    <a:pt x="180" y="110"/>
                    <a:pt x="180" y="110"/>
                  </a:cubicBezTo>
                  <a:cubicBezTo>
                    <a:pt x="180" y="106"/>
                    <a:pt x="181" y="102"/>
                    <a:pt x="181" y="98"/>
                  </a:cubicBezTo>
                  <a:cubicBezTo>
                    <a:pt x="197" y="95"/>
                    <a:pt x="197" y="95"/>
                    <a:pt x="197" y="95"/>
                  </a:cubicBezTo>
                  <a:cubicBezTo>
                    <a:pt x="200" y="94"/>
                    <a:pt x="200" y="94"/>
                    <a:pt x="200" y="94"/>
                  </a:cubicBezTo>
                  <a:cubicBezTo>
                    <a:pt x="199" y="91"/>
                    <a:pt x="199" y="91"/>
                    <a:pt x="199" y="91"/>
                  </a:cubicBezTo>
                  <a:cubicBezTo>
                    <a:pt x="194" y="68"/>
                    <a:pt x="194" y="68"/>
                    <a:pt x="194" y="68"/>
                  </a:cubicBezTo>
                  <a:cubicBezTo>
                    <a:pt x="193" y="65"/>
                    <a:pt x="193" y="65"/>
                    <a:pt x="193" y="65"/>
                  </a:cubicBezTo>
                  <a:cubicBezTo>
                    <a:pt x="190" y="65"/>
                    <a:pt x="190" y="65"/>
                    <a:pt x="190" y="65"/>
                  </a:cubicBezTo>
                  <a:cubicBezTo>
                    <a:pt x="174" y="69"/>
                    <a:pt x="174" y="69"/>
                    <a:pt x="174" y="69"/>
                  </a:cubicBezTo>
                  <a:cubicBezTo>
                    <a:pt x="173" y="65"/>
                    <a:pt x="171" y="62"/>
                    <a:pt x="169" y="58"/>
                  </a:cubicBezTo>
                  <a:cubicBezTo>
                    <a:pt x="181" y="47"/>
                    <a:pt x="181" y="47"/>
                    <a:pt x="181" y="47"/>
                  </a:cubicBezTo>
                  <a:cubicBezTo>
                    <a:pt x="183" y="45"/>
                    <a:pt x="183" y="45"/>
                    <a:pt x="183" y="45"/>
                  </a:cubicBezTo>
                  <a:cubicBezTo>
                    <a:pt x="181" y="43"/>
                    <a:pt x="181" y="43"/>
                    <a:pt x="181" y="43"/>
                  </a:cubicBezTo>
                  <a:cubicBezTo>
                    <a:pt x="165" y="25"/>
                    <a:pt x="165" y="25"/>
                    <a:pt x="165" y="25"/>
                  </a:cubicBezTo>
                  <a:cubicBezTo>
                    <a:pt x="163" y="23"/>
                    <a:pt x="163" y="23"/>
                    <a:pt x="163" y="23"/>
                  </a:cubicBezTo>
                  <a:cubicBezTo>
                    <a:pt x="161" y="25"/>
                    <a:pt x="161" y="25"/>
                    <a:pt x="161" y="25"/>
                  </a:cubicBezTo>
                  <a:cubicBezTo>
                    <a:pt x="149" y="36"/>
                    <a:pt x="149" y="36"/>
                    <a:pt x="149" y="36"/>
                  </a:cubicBezTo>
                  <a:cubicBezTo>
                    <a:pt x="145" y="33"/>
                    <a:pt x="142" y="31"/>
                    <a:pt x="139" y="29"/>
                  </a:cubicBezTo>
                  <a:cubicBezTo>
                    <a:pt x="144" y="14"/>
                    <a:pt x="144" y="14"/>
                    <a:pt x="144" y="14"/>
                  </a:cubicBezTo>
                  <a:cubicBezTo>
                    <a:pt x="145" y="11"/>
                    <a:pt x="145" y="11"/>
                    <a:pt x="145" y="11"/>
                  </a:cubicBezTo>
                  <a:cubicBezTo>
                    <a:pt x="142" y="10"/>
                    <a:pt x="142" y="10"/>
                    <a:pt x="142" y="10"/>
                  </a:cubicBezTo>
                  <a:cubicBezTo>
                    <a:pt x="119" y="3"/>
                    <a:pt x="119" y="3"/>
                    <a:pt x="119" y="3"/>
                  </a:cubicBezTo>
                  <a:cubicBezTo>
                    <a:pt x="116" y="2"/>
                    <a:pt x="116" y="2"/>
                    <a:pt x="116" y="2"/>
                  </a:cubicBezTo>
                  <a:cubicBezTo>
                    <a:pt x="115" y="4"/>
                    <a:pt x="115" y="4"/>
                    <a:pt x="115" y="4"/>
                  </a:cubicBezTo>
                  <a:cubicBezTo>
                    <a:pt x="110" y="20"/>
                    <a:pt x="110" y="20"/>
                    <a:pt x="110" y="20"/>
                  </a:cubicBezTo>
                  <a:cubicBezTo>
                    <a:pt x="106" y="19"/>
                    <a:pt x="102" y="19"/>
                    <a:pt x="98" y="19"/>
                  </a:cubicBezTo>
                  <a:cubicBezTo>
                    <a:pt x="95" y="3"/>
                    <a:pt x="95" y="3"/>
                    <a:pt x="95" y="3"/>
                  </a:cubicBezTo>
                  <a:cubicBezTo>
                    <a:pt x="94" y="0"/>
                    <a:pt x="94" y="0"/>
                    <a:pt x="94" y="0"/>
                  </a:cubicBezTo>
                  <a:cubicBezTo>
                    <a:pt x="91" y="1"/>
                    <a:pt x="91" y="1"/>
                    <a:pt x="91" y="1"/>
                  </a:cubicBezTo>
                  <a:cubicBezTo>
                    <a:pt x="68" y="6"/>
                    <a:pt x="68" y="6"/>
                    <a:pt x="68" y="6"/>
                  </a:cubicBezTo>
                  <a:cubicBezTo>
                    <a:pt x="65" y="7"/>
                    <a:pt x="65" y="7"/>
                    <a:pt x="65" y="7"/>
                  </a:cubicBezTo>
                  <a:cubicBezTo>
                    <a:pt x="65" y="10"/>
                    <a:pt x="65" y="10"/>
                    <a:pt x="65" y="10"/>
                  </a:cubicBezTo>
                  <a:cubicBezTo>
                    <a:pt x="69" y="26"/>
                    <a:pt x="69" y="26"/>
                    <a:pt x="69" y="26"/>
                  </a:cubicBezTo>
                  <a:cubicBezTo>
                    <a:pt x="65" y="27"/>
                    <a:pt x="62" y="29"/>
                    <a:pt x="58" y="31"/>
                  </a:cubicBezTo>
                  <a:cubicBezTo>
                    <a:pt x="47" y="19"/>
                    <a:pt x="47" y="19"/>
                    <a:pt x="47" y="19"/>
                  </a:cubicBezTo>
                  <a:cubicBezTo>
                    <a:pt x="45" y="17"/>
                    <a:pt x="45" y="17"/>
                    <a:pt x="45" y="17"/>
                  </a:cubicBezTo>
                  <a:cubicBezTo>
                    <a:pt x="43" y="19"/>
                    <a:pt x="43" y="19"/>
                    <a:pt x="43" y="19"/>
                  </a:cubicBezTo>
                  <a:cubicBezTo>
                    <a:pt x="25" y="35"/>
                    <a:pt x="25" y="35"/>
                    <a:pt x="25" y="35"/>
                  </a:cubicBezTo>
                  <a:cubicBezTo>
                    <a:pt x="23" y="37"/>
                    <a:pt x="23" y="37"/>
                    <a:pt x="23" y="37"/>
                  </a:cubicBezTo>
                  <a:cubicBezTo>
                    <a:pt x="25" y="39"/>
                    <a:pt x="25" y="39"/>
                    <a:pt x="25" y="39"/>
                  </a:cubicBezTo>
                  <a:lnTo>
                    <a:pt x="36" y="51"/>
                  </a:lnTo>
                  <a:close/>
                  <a:moveTo>
                    <a:pt x="78" y="76"/>
                  </a:moveTo>
                  <a:cubicBezTo>
                    <a:pt x="92" y="64"/>
                    <a:pt x="112" y="65"/>
                    <a:pt x="124" y="78"/>
                  </a:cubicBezTo>
                  <a:cubicBezTo>
                    <a:pt x="136" y="92"/>
                    <a:pt x="135" y="112"/>
                    <a:pt x="122" y="124"/>
                  </a:cubicBezTo>
                  <a:cubicBezTo>
                    <a:pt x="108" y="136"/>
                    <a:pt x="88" y="135"/>
                    <a:pt x="76" y="122"/>
                  </a:cubicBezTo>
                  <a:cubicBezTo>
                    <a:pt x="64" y="108"/>
                    <a:pt x="65" y="88"/>
                    <a:pt x="78" y="76"/>
                  </a:cubicBezTo>
                  <a:close/>
                </a:path>
              </a:pathLst>
            </a:custGeom>
            <a:gradFill>
              <a:gsLst>
                <a:gs pos="0">
                  <a:srgbClr val="F58029"/>
                </a:gs>
                <a:gs pos="100000">
                  <a:srgbClr val="F27211"/>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10" name="Freeform 18"/>
            <p:cNvSpPr>
              <a:spLocks noEditPoints="1"/>
            </p:cNvSpPr>
            <p:nvPr/>
          </p:nvSpPr>
          <p:spPr bwMode="auto">
            <a:xfrm>
              <a:off x="1999986" y="3692686"/>
              <a:ext cx="380565" cy="380565"/>
            </a:xfrm>
            <a:custGeom>
              <a:avLst/>
              <a:gdLst>
                <a:gd name="T0" fmla="*/ 29 w 199"/>
                <a:gd name="T1" fmla="*/ 61 h 199"/>
                <a:gd name="T2" fmla="*/ 11 w 199"/>
                <a:gd name="T3" fmla="*/ 55 h 199"/>
                <a:gd name="T4" fmla="*/ 2 w 199"/>
                <a:gd name="T5" fmla="*/ 80 h 199"/>
                <a:gd name="T6" fmla="*/ 4 w 199"/>
                <a:gd name="T7" fmla="*/ 84 h 199"/>
                <a:gd name="T8" fmla="*/ 19 w 199"/>
                <a:gd name="T9" fmla="*/ 101 h 199"/>
                <a:gd name="T10" fmla="*/ 0 w 199"/>
                <a:gd name="T11" fmla="*/ 105 h 199"/>
                <a:gd name="T12" fmla="*/ 6 w 199"/>
                <a:gd name="T13" fmla="*/ 132 h 199"/>
                <a:gd name="T14" fmla="*/ 10 w 199"/>
                <a:gd name="T15" fmla="*/ 134 h 199"/>
                <a:gd name="T16" fmla="*/ 31 w 199"/>
                <a:gd name="T17" fmla="*/ 141 h 199"/>
                <a:gd name="T18" fmla="*/ 17 w 199"/>
                <a:gd name="T19" fmla="*/ 154 h 199"/>
                <a:gd name="T20" fmla="*/ 35 w 199"/>
                <a:gd name="T21" fmla="*/ 174 h 199"/>
                <a:gd name="T22" fmla="*/ 39 w 199"/>
                <a:gd name="T23" fmla="*/ 175 h 199"/>
                <a:gd name="T24" fmla="*/ 61 w 199"/>
                <a:gd name="T25" fmla="*/ 170 h 199"/>
                <a:gd name="T26" fmla="*/ 55 w 199"/>
                <a:gd name="T27" fmla="*/ 189 h 199"/>
                <a:gd name="T28" fmla="*/ 81 w 199"/>
                <a:gd name="T29" fmla="*/ 197 h 199"/>
                <a:gd name="T30" fmla="*/ 85 w 199"/>
                <a:gd name="T31" fmla="*/ 195 h 199"/>
                <a:gd name="T32" fmla="*/ 102 w 199"/>
                <a:gd name="T33" fmla="*/ 180 h 199"/>
                <a:gd name="T34" fmla="*/ 106 w 199"/>
                <a:gd name="T35" fmla="*/ 199 h 199"/>
                <a:gd name="T36" fmla="*/ 132 w 199"/>
                <a:gd name="T37" fmla="*/ 193 h 199"/>
                <a:gd name="T38" fmla="*/ 134 w 199"/>
                <a:gd name="T39" fmla="*/ 190 h 199"/>
                <a:gd name="T40" fmla="*/ 142 w 199"/>
                <a:gd name="T41" fmla="*/ 168 h 199"/>
                <a:gd name="T42" fmla="*/ 155 w 199"/>
                <a:gd name="T43" fmla="*/ 183 h 199"/>
                <a:gd name="T44" fmla="*/ 175 w 199"/>
                <a:gd name="T45" fmla="*/ 165 h 199"/>
                <a:gd name="T46" fmla="*/ 175 w 199"/>
                <a:gd name="T47" fmla="*/ 160 h 199"/>
                <a:gd name="T48" fmla="*/ 171 w 199"/>
                <a:gd name="T49" fmla="*/ 138 h 199"/>
                <a:gd name="T50" fmla="*/ 189 w 199"/>
                <a:gd name="T51" fmla="*/ 144 h 199"/>
                <a:gd name="T52" fmla="*/ 197 w 199"/>
                <a:gd name="T53" fmla="*/ 119 h 199"/>
                <a:gd name="T54" fmla="*/ 195 w 199"/>
                <a:gd name="T55" fmla="*/ 115 h 199"/>
                <a:gd name="T56" fmla="*/ 181 w 199"/>
                <a:gd name="T57" fmla="*/ 98 h 199"/>
                <a:gd name="T58" fmla="*/ 199 w 199"/>
                <a:gd name="T59" fmla="*/ 94 h 199"/>
                <a:gd name="T60" fmla="*/ 194 w 199"/>
                <a:gd name="T61" fmla="*/ 67 h 199"/>
                <a:gd name="T62" fmla="*/ 190 w 199"/>
                <a:gd name="T63" fmla="*/ 65 h 199"/>
                <a:gd name="T64" fmla="*/ 169 w 199"/>
                <a:gd name="T65" fmla="*/ 58 h 199"/>
                <a:gd name="T66" fmla="*/ 183 w 199"/>
                <a:gd name="T67" fmla="*/ 45 h 199"/>
                <a:gd name="T68" fmla="*/ 165 w 199"/>
                <a:gd name="T69" fmla="*/ 25 h 199"/>
                <a:gd name="T70" fmla="*/ 161 w 199"/>
                <a:gd name="T71" fmla="*/ 24 h 199"/>
                <a:gd name="T72" fmla="*/ 139 w 199"/>
                <a:gd name="T73" fmla="*/ 29 h 199"/>
                <a:gd name="T74" fmla="*/ 145 w 199"/>
                <a:gd name="T75" fmla="*/ 10 h 199"/>
                <a:gd name="T76" fmla="*/ 119 w 199"/>
                <a:gd name="T77" fmla="*/ 2 h 199"/>
                <a:gd name="T78" fmla="*/ 115 w 199"/>
                <a:gd name="T79" fmla="*/ 4 h 199"/>
                <a:gd name="T80" fmla="*/ 98 w 199"/>
                <a:gd name="T81" fmla="*/ 19 h 199"/>
                <a:gd name="T82" fmla="*/ 94 w 199"/>
                <a:gd name="T83" fmla="*/ 0 h 199"/>
                <a:gd name="T84" fmla="*/ 68 w 199"/>
                <a:gd name="T85" fmla="*/ 6 h 199"/>
                <a:gd name="T86" fmla="*/ 65 w 199"/>
                <a:gd name="T87" fmla="*/ 9 h 199"/>
                <a:gd name="T88" fmla="*/ 58 w 199"/>
                <a:gd name="T89" fmla="*/ 31 h 199"/>
                <a:gd name="T90" fmla="*/ 45 w 199"/>
                <a:gd name="T91" fmla="*/ 16 h 199"/>
                <a:gd name="T92" fmla="*/ 25 w 199"/>
                <a:gd name="T93" fmla="*/ 34 h 199"/>
                <a:gd name="T94" fmla="*/ 25 w 199"/>
                <a:gd name="T95" fmla="*/ 39 h 199"/>
                <a:gd name="T96" fmla="*/ 78 w 199"/>
                <a:gd name="T97" fmla="*/ 75 h 199"/>
                <a:gd name="T98" fmla="*/ 122 w 199"/>
                <a:gd name="T99" fmla="*/ 124 h 199"/>
                <a:gd name="T100" fmla="*/ 78 w 199"/>
                <a:gd name="T101" fmla="*/ 75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9" h="199">
                  <a:moveTo>
                    <a:pt x="36" y="51"/>
                  </a:moveTo>
                  <a:cubicBezTo>
                    <a:pt x="33" y="54"/>
                    <a:pt x="31" y="57"/>
                    <a:pt x="29" y="61"/>
                  </a:cubicBezTo>
                  <a:cubicBezTo>
                    <a:pt x="14" y="56"/>
                    <a:pt x="14" y="56"/>
                    <a:pt x="14" y="56"/>
                  </a:cubicBezTo>
                  <a:cubicBezTo>
                    <a:pt x="11" y="55"/>
                    <a:pt x="11" y="55"/>
                    <a:pt x="11" y="55"/>
                  </a:cubicBezTo>
                  <a:cubicBezTo>
                    <a:pt x="10" y="58"/>
                    <a:pt x="10" y="58"/>
                    <a:pt x="10" y="58"/>
                  </a:cubicBezTo>
                  <a:cubicBezTo>
                    <a:pt x="2" y="80"/>
                    <a:pt x="2" y="80"/>
                    <a:pt x="2" y="80"/>
                  </a:cubicBezTo>
                  <a:cubicBezTo>
                    <a:pt x="1" y="83"/>
                    <a:pt x="1" y="83"/>
                    <a:pt x="1" y="83"/>
                  </a:cubicBezTo>
                  <a:cubicBezTo>
                    <a:pt x="4" y="84"/>
                    <a:pt x="4" y="84"/>
                    <a:pt x="4" y="84"/>
                  </a:cubicBezTo>
                  <a:cubicBezTo>
                    <a:pt x="20" y="89"/>
                    <a:pt x="20" y="89"/>
                    <a:pt x="20" y="89"/>
                  </a:cubicBezTo>
                  <a:cubicBezTo>
                    <a:pt x="19" y="93"/>
                    <a:pt x="19" y="97"/>
                    <a:pt x="19" y="101"/>
                  </a:cubicBezTo>
                  <a:cubicBezTo>
                    <a:pt x="3" y="105"/>
                    <a:pt x="3" y="105"/>
                    <a:pt x="3" y="105"/>
                  </a:cubicBezTo>
                  <a:cubicBezTo>
                    <a:pt x="0" y="105"/>
                    <a:pt x="0" y="105"/>
                    <a:pt x="0" y="105"/>
                  </a:cubicBezTo>
                  <a:cubicBezTo>
                    <a:pt x="1" y="108"/>
                    <a:pt x="1" y="108"/>
                    <a:pt x="1" y="108"/>
                  </a:cubicBezTo>
                  <a:cubicBezTo>
                    <a:pt x="6" y="132"/>
                    <a:pt x="6" y="132"/>
                    <a:pt x="6" y="132"/>
                  </a:cubicBezTo>
                  <a:cubicBezTo>
                    <a:pt x="7" y="135"/>
                    <a:pt x="7" y="135"/>
                    <a:pt x="7" y="135"/>
                  </a:cubicBezTo>
                  <a:cubicBezTo>
                    <a:pt x="10" y="134"/>
                    <a:pt x="10" y="134"/>
                    <a:pt x="10" y="134"/>
                  </a:cubicBezTo>
                  <a:cubicBezTo>
                    <a:pt x="26" y="131"/>
                    <a:pt x="26" y="131"/>
                    <a:pt x="26" y="131"/>
                  </a:cubicBezTo>
                  <a:cubicBezTo>
                    <a:pt x="27" y="134"/>
                    <a:pt x="29" y="138"/>
                    <a:pt x="31" y="141"/>
                  </a:cubicBezTo>
                  <a:cubicBezTo>
                    <a:pt x="19" y="152"/>
                    <a:pt x="19" y="152"/>
                    <a:pt x="19" y="152"/>
                  </a:cubicBezTo>
                  <a:cubicBezTo>
                    <a:pt x="17" y="154"/>
                    <a:pt x="17" y="154"/>
                    <a:pt x="17" y="154"/>
                  </a:cubicBezTo>
                  <a:cubicBezTo>
                    <a:pt x="19" y="157"/>
                    <a:pt x="19" y="157"/>
                    <a:pt x="19" y="157"/>
                  </a:cubicBezTo>
                  <a:cubicBezTo>
                    <a:pt x="35" y="174"/>
                    <a:pt x="35" y="174"/>
                    <a:pt x="35" y="174"/>
                  </a:cubicBezTo>
                  <a:cubicBezTo>
                    <a:pt x="37" y="177"/>
                    <a:pt x="37" y="177"/>
                    <a:pt x="37" y="177"/>
                  </a:cubicBezTo>
                  <a:cubicBezTo>
                    <a:pt x="39" y="175"/>
                    <a:pt x="39" y="175"/>
                    <a:pt x="39" y="175"/>
                  </a:cubicBezTo>
                  <a:cubicBezTo>
                    <a:pt x="51" y="164"/>
                    <a:pt x="51" y="164"/>
                    <a:pt x="51" y="164"/>
                  </a:cubicBezTo>
                  <a:cubicBezTo>
                    <a:pt x="54" y="166"/>
                    <a:pt x="58" y="168"/>
                    <a:pt x="61" y="170"/>
                  </a:cubicBezTo>
                  <a:cubicBezTo>
                    <a:pt x="56" y="186"/>
                    <a:pt x="56" y="186"/>
                    <a:pt x="56" y="186"/>
                  </a:cubicBezTo>
                  <a:cubicBezTo>
                    <a:pt x="55" y="189"/>
                    <a:pt x="55" y="189"/>
                    <a:pt x="55" y="189"/>
                  </a:cubicBezTo>
                  <a:cubicBezTo>
                    <a:pt x="58" y="190"/>
                    <a:pt x="58" y="190"/>
                    <a:pt x="58" y="190"/>
                  </a:cubicBezTo>
                  <a:cubicBezTo>
                    <a:pt x="81" y="197"/>
                    <a:pt x="81" y="197"/>
                    <a:pt x="81" y="197"/>
                  </a:cubicBezTo>
                  <a:cubicBezTo>
                    <a:pt x="84" y="198"/>
                    <a:pt x="84" y="198"/>
                    <a:pt x="84" y="198"/>
                  </a:cubicBezTo>
                  <a:cubicBezTo>
                    <a:pt x="85" y="195"/>
                    <a:pt x="85" y="195"/>
                    <a:pt x="85" y="195"/>
                  </a:cubicBezTo>
                  <a:cubicBezTo>
                    <a:pt x="90" y="180"/>
                    <a:pt x="90" y="180"/>
                    <a:pt x="90" y="180"/>
                  </a:cubicBezTo>
                  <a:cubicBezTo>
                    <a:pt x="94" y="180"/>
                    <a:pt x="98" y="180"/>
                    <a:pt x="102" y="180"/>
                  </a:cubicBezTo>
                  <a:cubicBezTo>
                    <a:pt x="105" y="196"/>
                    <a:pt x="105" y="196"/>
                    <a:pt x="105" y="196"/>
                  </a:cubicBezTo>
                  <a:cubicBezTo>
                    <a:pt x="106" y="199"/>
                    <a:pt x="106" y="199"/>
                    <a:pt x="106" y="199"/>
                  </a:cubicBezTo>
                  <a:cubicBezTo>
                    <a:pt x="109" y="198"/>
                    <a:pt x="109" y="198"/>
                    <a:pt x="109" y="198"/>
                  </a:cubicBezTo>
                  <a:cubicBezTo>
                    <a:pt x="132" y="193"/>
                    <a:pt x="132" y="193"/>
                    <a:pt x="132" y="193"/>
                  </a:cubicBezTo>
                  <a:cubicBezTo>
                    <a:pt x="135" y="193"/>
                    <a:pt x="135" y="193"/>
                    <a:pt x="135" y="193"/>
                  </a:cubicBezTo>
                  <a:cubicBezTo>
                    <a:pt x="134" y="190"/>
                    <a:pt x="134" y="190"/>
                    <a:pt x="134" y="190"/>
                  </a:cubicBezTo>
                  <a:cubicBezTo>
                    <a:pt x="131" y="174"/>
                    <a:pt x="131" y="174"/>
                    <a:pt x="131" y="174"/>
                  </a:cubicBezTo>
                  <a:cubicBezTo>
                    <a:pt x="135" y="172"/>
                    <a:pt x="138" y="170"/>
                    <a:pt x="142" y="168"/>
                  </a:cubicBezTo>
                  <a:cubicBezTo>
                    <a:pt x="153" y="181"/>
                    <a:pt x="153" y="181"/>
                    <a:pt x="153" y="181"/>
                  </a:cubicBezTo>
                  <a:cubicBezTo>
                    <a:pt x="155" y="183"/>
                    <a:pt x="155" y="183"/>
                    <a:pt x="155" y="183"/>
                  </a:cubicBezTo>
                  <a:cubicBezTo>
                    <a:pt x="157" y="181"/>
                    <a:pt x="157" y="181"/>
                    <a:pt x="157" y="181"/>
                  </a:cubicBezTo>
                  <a:cubicBezTo>
                    <a:pt x="175" y="165"/>
                    <a:pt x="175" y="165"/>
                    <a:pt x="175" y="165"/>
                  </a:cubicBezTo>
                  <a:cubicBezTo>
                    <a:pt x="177" y="163"/>
                    <a:pt x="177" y="163"/>
                    <a:pt x="177" y="163"/>
                  </a:cubicBezTo>
                  <a:cubicBezTo>
                    <a:pt x="175" y="160"/>
                    <a:pt x="175" y="160"/>
                    <a:pt x="175" y="160"/>
                  </a:cubicBezTo>
                  <a:cubicBezTo>
                    <a:pt x="164" y="148"/>
                    <a:pt x="164" y="148"/>
                    <a:pt x="164" y="148"/>
                  </a:cubicBezTo>
                  <a:cubicBezTo>
                    <a:pt x="166" y="145"/>
                    <a:pt x="169" y="142"/>
                    <a:pt x="171" y="138"/>
                  </a:cubicBezTo>
                  <a:cubicBezTo>
                    <a:pt x="186" y="143"/>
                    <a:pt x="186" y="143"/>
                    <a:pt x="186" y="143"/>
                  </a:cubicBezTo>
                  <a:cubicBezTo>
                    <a:pt x="189" y="144"/>
                    <a:pt x="189" y="144"/>
                    <a:pt x="189" y="144"/>
                  </a:cubicBezTo>
                  <a:cubicBezTo>
                    <a:pt x="190" y="141"/>
                    <a:pt x="190" y="141"/>
                    <a:pt x="190" y="141"/>
                  </a:cubicBezTo>
                  <a:cubicBezTo>
                    <a:pt x="197" y="119"/>
                    <a:pt x="197" y="119"/>
                    <a:pt x="197" y="119"/>
                  </a:cubicBezTo>
                  <a:cubicBezTo>
                    <a:pt x="198" y="116"/>
                    <a:pt x="198" y="116"/>
                    <a:pt x="198" y="116"/>
                  </a:cubicBezTo>
                  <a:cubicBezTo>
                    <a:pt x="195" y="115"/>
                    <a:pt x="195" y="115"/>
                    <a:pt x="195" y="115"/>
                  </a:cubicBezTo>
                  <a:cubicBezTo>
                    <a:pt x="180" y="110"/>
                    <a:pt x="180" y="110"/>
                    <a:pt x="180" y="110"/>
                  </a:cubicBezTo>
                  <a:cubicBezTo>
                    <a:pt x="180" y="106"/>
                    <a:pt x="181" y="102"/>
                    <a:pt x="181" y="98"/>
                  </a:cubicBezTo>
                  <a:cubicBezTo>
                    <a:pt x="196" y="94"/>
                    <a:pt x="196" y="94"/>
                    <a:pt x="196" y="94"/>
                  </a:cubicBezTo>
                  <a:cubicBezTo>
                    <a:pt x="199" y="94"/>
                    <a:pt x="199" y="94"/>
                    <a:pt x="199" y="94"/>
                  </a:cubicBezTo>
                  <a:cubicBezTo>
                    <a:pt x="199" y="91"/>
                    <a:pt x="199" y="91"/>
                    <a:pt x="199" y="91"/>
                  </a:cubicBezTo>
                  <a:cubicBezTo>
                    <a:pt x="194" y="67"/>
                    <a:pt x="194" y="67"/>
                    <a:pt x="194" y="67"/>
                  </a:cubicBezTo>
                  <a:cubicBezTo>
                    <a:pt x="193" y="64"/>
                    <a:pt x="193" y="64"/>
                    <a:pt x="193" y="64"/>
                  </a:cubicBezTo>
                  <a:cubicBezTo>
                    <a:pt x="190" y="65"/>
                    <a:pt x="190" y="65"/>
                    <a:pt x="190" y="65"/>
                  </a:cubicBezTo>
                  <a:cubicBezTo>
                    <a:pt x="174" y="68"/>
                    <a:pt x="174" y="68"/>
                    <a:pt x="174" y="68"/>
                  </a:cubicBezTo>
                  <a:cubicBezTo>
                    <a:pt x="173" y="65"/>
                    <a:pt x="171" y="61"/>
                    <a:pt x="169" y="58"/>
                  </a:cubicBezTo>
                  <a:cubicBezTo>
                    <a:pt x="181" y="47"/>
                    <a:pt x="181" y="47"/>
                    <a:pt x="181" y="47"/>
                  </a:cubicBezTo>
                  <a:cubicBezTo>
                    <a:pt x="183" y="45"/>
                    <a:pt x="183" y="45"/>
                    <a:pt x="183" y="45"/>
                  </a:cubicBezTo>
                  <a:cubicBezTo>
                    <a:pt x="181" y="42"/>
                    <a:pt x="181" y="42"/>
                    <a:pt x="181" y="42"/>
                  </a:cubicBezTo>
                  <a:cubicBezTo>
                    <a:pt x="165" y="25"/>
                    <a:pt x="165" y="25"/>
                    <a:pt x="165" y="25"/>
                  </a:cubicBezTo>
                  <a:cubicBezTo>
                    <a:pt x="163" y="22"/>
                    <a:pt x="163" y="22"/>
                    <a:pt x="163" y="22"/>
                  </a:cubicBezTo>
                  <a:cubicBezTo>
                    <a:pt x="161" y="24"/>
                    <a:pt x="161" y="24"/>
                    <a:pt x="161" y="24"/>
                  </a:cubicBezTo>
                  <a:cubicBezTo>
                    <a:pt x="149" y="35"/>
                    <a:pt x="149" y="35"/>
                    <a:pt x="149" y="35"/>
                  </a:cubicBezTo>
                  <a:cubicBezTo>
                    <a:pt x="145" y="33"/>
                    <a:pt x="142" y="31"/>
                    <a:pt x="139" y="29"/>
                  </a:cubicBezTo>
                  <a:cubicBezTo>
                    <a:pt x="144" y="13"/>
                    <a:pt x="144" y="13"/>
                    <a:pt x="144" y="13"/>
                  </a:cubicBezTo>
                  <a:cubicBezTo>
                    <a:pt x="145" y="10"/>
                    <a:pt x="145" y="10"/>
                    <a:pt x="145" y="10"/>
                  </a:cubicBezTo>
                  <a:cubicBezTo>
                    <a:pt x="142" y="9"/>
                    <a:pt x="142" y="9"/>
                    <a:pt x="142" y="9"/>
                  </a:cubicBezTo>
                  <a:cubicBezTo>
                    <a:pt x="119" y="2"/>
                    <a:pt x="119" y="2"/>
                    <a:pt x="119" y="2"/>
                  </a:cubicBezTo>
                  <a:cubicBezTo>
                    <a:pt x="116" y="1"/>
                    <a:pt x="116" y="1"/>
                    <a:pt x="116" y="1"/>
                  </a:cubicBezTo>
                  <a:cubicBezTo>
                    <a:pt x="115" y="4"/>
                    <a:pt x="115" y="4"/>
                    <a:pt x="115" y="4"/>
                  </a:cubicBezTo>
                  <a:cubicBezTo>
                    <a:pt x="110" y="20"/>
                    <a:pt x="110" y="20"/>
                    <a:pt x="110" y="20"/>
                  </a:cubicBezTo>
                  <a:cubicBezTo>
                    <a:pt x="106" y="19"/>
                    <a:pt x="102" y="19"/>
                    <a:pt x="98" y="19"/>
                  </a:cubicBezTo>
                  <a:cubicBezTo>
                    <a:pt x="95" y="3"/>
                    <a:pt x="95" y="3"/>
                    <a:pt x="95" y="3"/>
                  </a:cubicBezTo>
                  <a:cubicBezTo>
                    <a:pt x="94" y="0"/>
                    <a:pt x="94" y="0"/>
                    <a:pt x="94" y="0"/>
                  </a:cubicBezTo>
                  <a:cubicBezTo>
                    <a:pt x="91" y="1"/>
                    <a:pt x="91" y="1"/>
                    <a:pt x="91" y="1"/>
                  </a:cubicBezTo>
                  <a:cubicBezTo>
                    <a:pt x="68" y="6"/>
                    <a:pt x="68" y="6"/>
                    <a:pt x="68" y="6"/>
                  </a:cubicBezTo>
                  <a:cubicBezTo>
                    <a:pt x="65" y="6"/>
                    <a:pt x="65" y="6"/>
                    <a:pt x="65" y="6"/>
                  </a:cubicBezTo>
                  <a:cubicBezTo>
                    <a:pt x="65" y="9"/>
                    <a:pt x="65" y="9"/>
                    <a:pt x="65" y="9"/>
                  </a:cubicBezTo>
                  <a:cubicBezTo>
                    <a:pt x="69" y="25"/>
                    <a:pt x="69" y="25"/>
                    <a:pt x="69" y="25"/>
                  </a:cubicBezTo>
                  <a:cubicBezTo>
                    <a:pt x="65" y="27"/>
                    <a:pt x="61" y="29"/>
                    <a:pt x="58" y="31"/>
                  </a:cubicBezTo>
                  <a:cubicBezTo>
                    <a:pt x="47" y="19"/>
                    <a:pt x="47" y="19"/>
                    <a:pt x="47" y="19"/>
                  </a:cubicBezTo>
                  <a:cubicBezTo>
                    <a:pt x="45" y="16"/>
                    <a:pt x="45" y="16"/>
                    <a:pt x="45" y="16"/>
                  </a:cubicBezTo>
                  <a:cubicBezTo>
                    <a:pt x="43" y="18"/>
                    <a:pt x="43" y="18"/>
                    <a:pt x="43" y="18"/>
                  </a:cubicBezTo>
                  <a:cubicBezTo>
                    <a:pt x="25" y="34"/>
                    <a:pt x="25" y="34"/>
                    <a:pt x="25" y="34"/>
                  </a:cubicBezTo>
                  <a:cubicBezTo>
                    <a:pt x="23" y="36"/>
                    <a:pt x="23" y="36"/>
                    <a:pt x="23" y="36"/>
                  </a:cubicBezTo>
                  <a:cubicBezTo>
                    <a:pt x="25" y="39"/>
                    <a:pt x="25" y="39"/>
                    <a:pt x="25" y="39"/>
                  </a:cubicBezTo>
                  <a:lnTo>
                    <a:pt x="36" y="51"/>
                  </a:lnTo>
                  <a:close/>
                  <a:moveTo>
                    <a:pt x="78" y="75"/>
                  </a:moveTo>
                  <a:cubicBezTo>
                    <a:pt x="91" y="63"/>
                    <a:pt x="112" y="65"/>
                    <a:pt x="124" y="78"/>
                  </a:cubicBezTo>
                  <a:cubicBezTo>
                    <a:pt x="136" y="91"/>
                    <a:pt x="135" y="112"/>
                    <a:pt x="122" y="124"/>
                  </a:cubicBezTo>
                  <a:cubicBezTo>
                    <a:pt x="108" y="136"/>
                    <a:pt x="88" y="134"/>
                    <a:pt x="76" y="121"/>
                  </a:cubicBezTo>
                  <a:cubicBezTo>
                    <a:pt x="64" y="108"/>
                    <a:pt x="65" y="87"/>
                    <a:pt x="78" y="75"/>
                  </a:cubicBezTo>
                  <a:close/>
                </a:path>
              </a:pathLst>
            </a:custGeom>
            <a:gradFill>
              <a:gsLst>
                <a:gs pos="0">
                  <a:srgbClr val="F58029"/>
                </a:gs>
                <a:gs pos="100000">
                  <a:srgbClr val="F27211"/>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11" name="Freeform 19"/>
            <p:cNvSpPr>
              <a:spLocks noEditPoints="1"/>
            </p:cNvSpPr>
            <p:nvPr/>
          </p:nvSpPr>
          <p:spPr bwMode="auto">
            <a:xfrm>
              <a:off x="2250464" y="3194153"/>
              <a:ext cx="380565" cy="380565"/>
            </a:xfrm>
            <a:custGeom>
              <a:avLst/>
              <a:gdLst>
                <a:gd name="T0" fmla="*/ 29 w 199"/>
                <a:gd name="T1" fmla="*/ 61 h 199"/>
                <a:gd name="T2" fmla="*/ 10 w 199"/>
                <a:gd name="T3" fmla="*/ 55 h 199"/>
                <a:gd name="T4" fmla="*/ 2 w 199"/>
                <a:gd name="T5" fmla="*/ 81 h 199"/>
                <a:gd name="T6" fmla="*/ 4 w 199"/>
                <a:gd name="T7" fmla="*/ 84 h 199"/>
                <a:gd name="T8" fmla="*/ 19 w 199"/>
                <a:gd name="T9" fmla="*/ 101 h 199"/>
                <a:gd name="T10" fmla="*/ 0 w 199"/>
                <a:gd name="T11" fmla="*/ 105 h 199"/>
                <a:gd name="T12" fmla="*/ 6 w 199"/>
                <a:gd name="T13" fmla="*/ 132 h 199"/>
                <a:gd name="T14" fmla="*/ 9 w 199"/>
                <a:gd name="T15" fmla="*/ 134 h 199"/>
                <a:gd name="T16" fmla="*/ 31 w 199"/>
                <a:gd name="T17" fmla="*/ 141 h 199"/>
                <a:gd name="T18" fmla="*/ 16 w 199"/>
                <a:gd name="T19" fmla="*/ 154 h 199"/>
                <a:gd name="T20" fmla="*/ 34 w 199"/>
                <a:gd name="T21" fmla="*/ 174 h 199"/>
                <a:gd name="T22" fmla="*/ 39 w 199"/>
                <a:gd name="T23" fmla="*/ 175 h 199"/>
                <a:gd name="T24" fmla="*/ 61 w 199"/>
                <a:gd name="T25" fmla="*/ 170 h 199"/>
                <a:gd name="T26" fmla="*/ 55 w 199"/>
                <a:gd name="T27" fmla="*/ 189 h 199"/>
                <a:gd name="T28" fmla="*/ 81 w 199"/>
                <a:gd name="T29" fmla="*/ 197 h 199"/>
                <a:gd name="T30" fmla="*/ 84 w 199"/>
                <a:gd name="T31" fmla="*/ 195 h 199"/>
                <a:gd name="T32" fmla="*/ 101 w 199"/>
                <a:gd name="T33" fmla="*/ 180 h 199"/>
                <a:gd name="T34" fmla="*/ 105 w 199"/>
                <a:gd name="T35" fmla="*/ 199 h 199"/>
                <a:gd name="T36" fmla="*/ 132 w 199"/>
                <a:gd name="T37" fmla="*/ 193 h 199"/>
                <a:gd name="T38" fmla="*/ 134 w 199"/>
                <a:gd name="T39" fmla="*/ 190 h 199"/>
                <a:gd name="T40" fmla="*/ 141 w 199"/>
                <a:gd name="T41" fmla="*/ 168 h 199"/>
                <a:gd name="T42" fmla="*/ 154 w 199"/>
                <a:gd name="T43" fmla="*/ 183 h 199"/>
                <a:gd name="T44" fmla="*/ 174 w 199"/>
                <a:gd name="T45" fmla="*/ 165 h 199"/>
                <a:gd name="T46" fmla="*/ 175 w 199"/>
                <a:gd name="T47" fmla="*/ 160 h 199"/>
                <a:gd name="T48" fmla="*/ 170 w 199"/>
                <a:gd name="T49" fmla="*/ 138 h 199"/>
                <a:gd name="T50" fmla="*/ 189 w 199"/>
                <a:gd name="T51" fmla="*/ 144 h 199"/>
                <a:gd name="T52" fmla="*/ 197 w 199"/>
                <a:gd name="T53" fmla="*/ 119 h 199"/>
                <a:gd name="T54" fmla="*/ 195 w 199"/>
                <a:gd name="T55" fmla="*/ 115 h 199"/>
                <a:gd name="T56" fmla="*/ 180 w 199"/>
                <a:gd name="T57" fmla="*/ 98 h 199"/>
                <a:gd name="T58" fmla="*/ 199 w 199"/>
                <a:gd name="T59" fmla="*/ 94 h 199"/>
                <a:gd name="T60" fmla="*/ 194 w 199"/>
                <a:gd name="T61" fmla="*/ 67 h 199"/>
                <a:gd name="T62" fmla="*/ 190 w 199"/>
                <a:gd name="T63" fmla="*/ 65 h 199"/>
                <a:gd name="T64" fmla="*/ 168 w 199"/>
                <a:gd name="T65" fmla="*/ 58 h 199"/>
                <a:gd name="T66" fmla="*/ 183 w 199"/>
                <a:gd name="T67" fmla="*/ 45 h 199"/>
                <a:gd name="T68" fmla="*/ 165 w 199"/>
                <a:gd name="T69" fmla="*/ 25 h 199"/>
                <a:gd name="T70" fmla="*/ 161 w 199"/>
                <a:gd name="T71" fmla="*/ 24 h 199"/>
                <a:gd name="T72" fmla="*/ 138 w 199"/>
                <a:gd name="T73" fmla="*/ 29 h 199"/>
                <a:gd name="T74" fmla="*/ 144 w 199"/>
                <a:gd name="T75" fmla="*/ 10 h 199"/>
                <a:gd name="T76" fmla="*/ 119 w 199"/>
                <a:gd name="T77" fmla="*/ 2 h 199"/>
                <a:gd name="T78" fmla="*/ 115 w 199"/>
                <a:gd name="T79" fmla="*/ 4 h 199"/>
                <a:gd name="T80" fmla="*/ 98 w 199"/>
                <a:gd name="T81" fmla="*/ 19 h 199"/>
                <a:gd name="T82" fmla="*/ 94 w 199"/>
                <a:gd name="T83" fmla="*/ 0 h 199"/>
                <a:gd name="T84" fmla="*/ 67 w 199"/>
                <a:gd name="T85" fmla="*/ 6 h 199"/>
                <a:gd name="T86" fmla="*/ 65 w 199"/>
                <a:gd name="T87" fmla="*/ 9 h 199"/>
                <a:gd name="T88" fmla="*/ 58 w 199"/>
                <a:gd name="T89" fmla="*/ 31 h 199"/>
                <a:gd name="T90" fmla="*/ 45 w 199"/>
                <a:gd name="T91" fmla="*/ 16 h 199"/>
                <a:gd name="T92" fmla="*/ 25 w 199"/>
                <a:gd name="T93" fmla="*/ 34 h 199"/>
                <a:gd name="T94" fmla="*/ 25 w 199"/>
                <a:gd name="T95" fmla="*/ 39 h 199"/>
                <a:gd name="T96" fmla="*/ 78 w 199"/>
                <a:gd name="T97" fmla="*/ 75 h 199"/>
                <a:gd name="T98" fmla="*/ 121 w 199"/>
                <a:gd name="T99" fmla="*/ 124 h 199"/>
                <a:gd name="T100" fmla="*/ 78 w 199"/>
                <a:gd name="T101" fmla="*/ 75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9" h="199">
                  <a:moveTo>
                    <a:pt x="35" y="51"/>
                  </a:moveTo>
                  <a:cubicBezTo>
                    <a:pt x="33" y="54"/>
                    <a:pt x="31" y="57"/>
                    <a:pt x="29" y="61"/>
                  </a:cubicBezTo>
                  <a:cubicBezTo>
                    <a:pt x="13" y="56"/>
                    <a:pt x="13" y="56"/>
                    <a:pt x="13" y="56"/>
                  </a:cubicBezTo>
                  <a:cubicBezTo>
                    <a:pt x="10" y="55"/>
                    <a:pt x="10" y="55"/>
                    <a:pt x="10" y="55"/>
                  </a:cubicBezTo>
                  <a:cubicBezTo>
                    <a:pt x="10" y="58"/>
                    <a:pt x="10" y="58"/>
                    <a:pt x="10" y="58"/>
                  </a:cubicBezTo>
                  <a:cubicBezTo>
                    <a:pt x="2" y="81"/>
                    <a:pt x="2" y="81"/>
                    <a:pt x="2" y="81"/>
                  </a:cubicBezTo>
                  <a:cubicBezTo>
                    <a:pt x="1" y="83"/>
                    <a:pt x="1" y="83"/>
                    <a:pt x="1" y="83"/>
                  </a:cubicBezTo>
                  <a:cubicBezTo>
                    <a:pt x="4" y="84"/>
                    <a:pt x="4" y="84"/>
                    <a:pt x="4" y="84"/>
                  </a:cubicBezTo>
                  <a:cubicBezTo>
                    <a:pt x="20" y="89"/>
                    <a:pt x="20" y="89"/>
                    <a:pt x="20" y="89"/>
                  </a:cubicBezTo>
                  <a:cubicBezTo>
                    <a:pt x="19" y="93"/>
                    <a:pt x="19" y="97"/>
                    <a:pt x="19" y="101"/>
                  </a:cubicBezTo>
                  <a:cubicBezTo>
                    <a:pt x="3" y="105"/>
                    <a:pt x="3" y="105"/>
                    <a:pt x="3" y="105"/>
                  </a:cubicBezTo>
                  <a:cubicBezTo>
                    <a:pt x="0" y="105"/>
                    <a:pt x="0" y="105"/>
                    <a:pt x="0" y="105"/>
                  </a:cubicBezTo>
                  <a:cubicBezTo>
                    <a:pt x="1" y="108"/>
                    <a:pt x="1" y="108"/>
                    <a:pt x="1" y="108"/>
                  </a:cubicBezTo>
                  <a:cubicBezTo>
                    <a:pt x="6" y="132"/>
                    <a:pt x="6" y="132"/>
                    <a:pt x="6" y="132"/>
                  </a:cubicBezTo>
                  <a:cubicBezTo>
                    <a:pt x="6" y="135"/>
                    <a:pt x="6" y="135"/>
                    <a:pt x="6" y="135"/>
                  </a:cubicBezTo>
                  <a:cubicBezTo>
                    <a:pt x="9" y="134"/>
                    <a:pt x="9" y="134"/>
                    <a:pt x="9" y="134"/>
                  </a:cubicBezTo>
                  <a:cubicBezTo>
                    <a:pt x="25" y="131"/>
                    <a:pt x="25" y="131"/>
                    <a:pt x="25" y="131"/>
                  </a:cubicBezTo>
                  <a:cubicBezTo>
                    <a:pt x="27" y="134"/>
                    <a:pt x="29" y="138"/>
                    <a:pt x="31" y="141"/>
                  </a:cubicBezTo>
                  <a:cubicBezTo>
                    <a:pt x="19" y="152"/>
                    <a:pt x="19" y="152"/>
                    <a:pt x="19" y="152"/>
                  </a:cubicBezTo>
                  <a:cubicBezTo>
                    <a:pt x="16" y="154"/>
                    <a:pt x="16" y="154"/>
                    <a:pt x="16" y="154"/>
                  </a:cubicBezTo>
                  <a:cubicBezTo>
                    <a:pt x="18" y="157"/>
                    <a:pt x="18" y="157"/>
                    <a:pt x="18" y="157"/>
                  </a:cubicBezTo>
                  <a:cubicBezTo>
                    <a:pt x="34" y="174"/>
                    <a:pt x="34" y="174"/>
                    <a:pt x="34" y="174"/>
                  </a:cubicBezTo>
                  <a:cubicBezTo>
                    <a:pt x="36" y="177"/>
                    <a:pt x="36" y="177"/>
                    <a:pt x="36" y="177"/>
                  </a:cubicBezTo>
                  <a:cubicBezTo>
                    <a:pt x="39" y="175"/>
                    <a:pt x="39" y="175"/>
                    <a:pt x="39" y="175"/>
                  </a:cubicBezTo>
                  <a:cubicBezTo>
                    <a:pt x="51" y="164"/>
                    <a:pt x="51" y="164"/>
                    <a:pt x="51" y="164"/>
                  </a:cubicBezTo>
                  <a:cubicBezTo>
                    <a:pt x="54" y="166"/>
                    <a:pt x="57" y="168"/>
                    <a:pt x="61" y="170"/>
                  </a:cubicBezTo>
                  <a:cubicBezTo>
                    <a:pt x="56" y="186"/>
                    <a:pt x="56" y="186"/>
                    <a:pt x="56" y="186"/>
                  </a:cubicBezTo>
                  <a:cubicBezTo>
                    <a:pt x="55" y="189"/>
                    <a:pt x="55" y="189"/>
                    <a:pt x="55" y="189"/>
                  </a:cubicBezTo>
                  <a:cubicBezTo>
                    <a:pt x="58" y="190"/>
                    <a:pt x="58" y="190"/>
                    <a:pt x="58" y="190"/>
                  </a:cubicBezTo>
                  <a:cubicBezTo>
                    <a:pt x="81" y="197"/>
                    <a:pt x="81" y="197"/>
                    <a:pt x="81" y="197"/>
                  </a:cubicBezTo>
                  <a:cubicBezTo>
                    <a:pt x="83" y="198"/>
                    <a:pt x="83" y="198"/>
                    <a:pt x="83" y="198"/>
                  </a:cubicBezTo>
                  <a:cubicBezTo>
                    <a:pt x="84" y="195"/>
                    <a:pt x="84" y="195"/>
                    <a:pt x="84" y="195"/>
                  </a:cubicBezTo>
                  <a:cubicBezTo>
                    <a:pt x="89" y="180"/>
                    <a:pt x="89" y="180"/>
                    <a:pt x="89" y="180"/>
                  </a:cubicBezTo>
                  <a:cubicBezTo>
                    <a:pt x="93" y="180"/>
                    <a:pt x="97" y="180"/>
                    <a:pt x="101" y="180"/>
                  </a:cubicBezTo>
                  <a:cubicBezTo>
                    <a:pt x="105" y="196"/>
                    <a:pt x="105" y="196"/>
                    <a:pt x="105" y="196"/>
                  </a:cubicBezTo>
                  <a:cubicBezTo>
                    <a:pt x="105" y="199"/>
                    <a:pt x="105" y="199"/>
                    <a:pt x="105" y="199"/>
                  </a:cubicBezTo>
                  <a:cubicBezTo>
                    <a:pt x="108" y="198"/>
                    <a:pt x="108" y="198"/>
                    <a:pt x="108" y="198"/>
                  </a:cubicBezTo>
                  <a:cubicBezTo>
                    <a:pt x="132" y="193"/>
                    <a:pt x="132" y="193"/>
                    <a:pt x="132" y="193"/>
                  </a:cubicBezTo>
                  <a:cubicBezTo>
                    <a:pt x="135" y="193"/>
                    <a:pt x="135" y="193"/>
                    <a:pt x="135" y="193"/>
                  </a:cubicBezTo>
                  <a:cubicBezTo>
                    <a:pt x="134" y="190"/>
                    <a:pt x="134" y="190"/>
                    <a:pt x="134" y="190"/>
                  </a:cubicBezTo>
                  <a:cubicBezTo>
                    <a:pt x="131" y="174"/>
                    <a:pt x="131" y="174"/>
                    <a:pt x="131" y="174"/>
                  </a:cubicBezTo>
                  <a:cubicBezTo>
                    <a:pt x="134" y="172"/>
                    <a:pt x="138" y="171"/>
                    <a:pt x="141" y="168"/>
                  </a:cubicBezTo>
                  <a:cubicBezTo>
                    <a:pt x="152" y="181"/>
                    <a:pt x="152" y="181"/>
                    <a:pt x="152" y="181"/>
                  </a:cubicBezTo>
                  <a:cubicBezTo>
                    <a:pt x="154" y="183"/>
                    <a:pt x="154" y="183"/>
                    <a:pt x="154" y="183"/>
                  </a:cubicBezTo>
                  <a:cubicBezTo>
                    <a:pt x="157" y="181"/>
                    <a:pt x="157" y="181"/>
                    <a:pt x="157" y="181"/>
                  </a:cubicBezTo>
                  <a:cubicBezTo>
                    <a:pt x="174" y="165"/>
                    <a:pt x="174" y="165"/>
                    <a:pt x="174" y="165"/>
                  </a:cubicBezTo>
                  <a:cubicBezTo>
                    <a:pt x="177" y="163"/>
                    <a:pt x="177" y="163"/>
                    <a:pt x="177" y="163"/>
                  </a:cubicBezTo>
                  <a:cubicBezTo>
                    <a:pt x="175" y="160"/>
                    <a:pt x="175" y="160"/>
                    <a:pt x="175" y="160"/>
                  </a:cubicBezTo>
                  <a:cubicBezTo>
                    <a:pt x="164" y="148"/>
                    <a:pt x="164" y="148"/>
                    <a:pt x="164" y="148"/>
                  </a:cubicBezTo>
                  <a:cubicBezTo>
                    <a:pt x="166" y="145"/>
                    <a:pt x="168" y="142"/>
                    <a:pt x="170" y="138"/>
                  </a:cubicBezTo>
                  <a:cubicBezTo>
                    <a:pt x="186" y="143"/>
                    <a:pt x="186" y="143"/>
                    <a:pt x="186" y="143"/>
                  </a:cubicBezTo>
                  <a:cubicBezTo>
                    <a:pt x="189" y="144"/>
                    <a:pt x="189" y="144"/>
                    <a:pt x="189" y="144"/>
                  </a:cubicBezTo>
                  <a:cubicBezTo>
                    <a:pt x="190" y="141"/>
                    <a:pt x="190" y="141"/>
                    <a:pt x="190" y="141"/>
                  </a:cubicBezTo>
                  <a:cubicBezTo>
                    <a:pt x="197" y="119"/>
                    <a:pt x="197" y="119"/>
                    <a:pt x="197" y="119"/>
                  </a:cubicBezTo>
                  <a:cubicBezTo>
                    <a:pt x="198" y="116"/>
                    <a:pt x="198" y="116"/>
                    <a:pt x="198" y="116"/>
                  </a:cubicBezTo>
                  <a:cubicBezTo>
                    <a:pt x="195" y="115"/>
                    <a:pt x="195" y="115"/>
                    <a:pt x="195" y="115"/>
                  </a:cubicBezTo>
                  <a:cubicBezTo>
                    <a:pt x="180" y="110"/>
                    <a:pt x="180" y="110"/>
                    <a:pt x="180" y="110"/>
                  </a:cubicBezTo>
                  <a:cubicBezTo>
                    <a:pt x="180" y="106"/>
                    <a:pt x="180" y="102"/>
                    <a:pt x="180" y="98"/>
                  </a:cubicBezTo>
                  <a:cubicBezTo>
                    <a:pt x="196" y="94"/>
                    <a:pt x="196" y="94"/>
                    <a:pt x="196" y="94"/>
                  </a:cubicBezTo>
                  <a:cubicBezTo>
                    <a:pt x="199" y="94"/>
                    <a:pt x="199" y="94"/>
                    <a:pt x="199" y="94"/>
                  </a:cubicBezTo>
                  <a:cubicBezTo>
                    <a:pt x="199" y="91"/>
                    <a:pt x="199" y="91"/>
                    <a:pt x="199" y="91"/>
                  </a:cubicBezTo>
                  <a:cubicBezTo>
                    <a:pt x="194" y="67"/>
                    <a:pt x="194" y="67"/>
                    <a:pt x="194" y="67"/>
                  </a:cubicBezTo>
                  <a:cubicBezTo>
                    <a:pt x="193" y="64"/>
                    <a:pt x="193" y="64"/>
                    <a:pt x="193" y="64"/>
                  </a:cubicBezTo>
                  <a:cubicBezTo>
                    <a:pt x="190" y="65"/>
                    <a:pt x="190" y="65"/>
                    <a:pt x="190" y="65"/>
                  </a:cubicBezTo>
                  <a:cubicBezTo>
                    <a:pt x="174" y="68"/>
                    <a:pt x="174" y="68"/>
                    <a:pt x="174" y="68"/>
                  </a:cubicBezTo>
                  <a:cubicBezTo>
                    <a:pt x="172" y="65"/>
                    <a:pt x="171" y="61"/>
                    <a:pt x="168" y="58"/>
                  </a:cubicBezTo>
                  <a:cubicBezTo>
                    <a:pt x="181" y="47"/>
                    <a:pt x="181" y="47"/>
                    <a:pt x="181" y="47"/>
                  </a:cubicBezTo>
                  <a:cubicBezTo>
                    <a:pt x="183" y="45"/>
                    <a:pt x="183" y="45"/>
                    <a:pt x="183" y="45"/>
                  </a:cubicBezTo>
                  <a:cubicBezTo>
                    <a:pt x="181" y="42"/>
                    <a:pt x="181" y="42"/>
                    <a:pt x="181" y="42"/>
                  </a:cubicBezTo>
                  <a:cubicBezTo>
                    <a:pt x="165" y="25"/>
                    <a:pt x="165" y="25"/>
                    <a:pt x="165" y="25"/>
                  </a:cubicBezTo>
                  <a:cubicBezTo>
                    <a:pt x="163" y="22"/>
                    <a:pt x="163" y="22"/>
                    <a:pt x="163" y="22"/>
                  </a:cubicBezTo>
                  <a:cubicBezTo>
                    <a:pt x="161" y="24"/>
                    <a:pt x="161" y="24"/>
                    <a:pt x="161" y="24"/>
                  </a:cubicBezTo>
                  <a:cubicBezTo>
                    <a:pt x="148" y="35"/>
                    <a:pt x="148" y="35"/>
                    <a:pt x="148" y="35"/>
                  </a:cubicBezTo>
                  <a:cubicBezTo>
                    <a:pt x="145" y="33"/>
                    <a:pt x="142" y="31"/>
                    <a:pt x="138" y="29"/>
                  </a:cubicBezTo>
                  <a:cubicBezTo>
                    <a:pt x="143" y="13"/>
                    <a:pt x="143" y="13"/>
                    <a:pt x="143" y="13"/>
                  </a:cubicBezTo>
                  <a:cubicBezTo>
                    <a:pt x="144" y="10"/>
                    <a:pt x="144" y="10"/>
                    <a:pt x="144" y="10"/>
                  </a:cubicBezTo>
                  <a:cubicBezTo>
                    <a:pt x="141" y="9"/>
                    <a:pt x="141" y="9"/>
                    <a:pt x="141" y="9"/>
                  </a:cubicBezTo>
                  <a:cubicBezTo>
                    <a:pt x="119" y="2"/>
                    <a:pt x="119" y="2"/>
                    <a:pt x="119" y="2"/>
                  </a:cubicBezTo>
                  <a:cubicBezTo>
                    <a:pt x="116" y="1"/>
                    <a:pt x="116" y="1"/>
                    <a:pt x="116" y="1"/>
                  </a:cubicBezTo>
                  <a:cubicBezTo>
                    <a:pt x="115" y="4"/>
                    <a:pt x="115" y="4"/>
                    <a:pt x="115" y="4"/>
                  </a:cubicBezTo>
                  <a:cubicBezTo>
                    <a:pt x="110" y="20"/>
                    <a:pt x="110" y="20"/>
                    <a:pt x="110" y="20"/>
                  </a:cubicBezTo>
                  <a:cubicBezTo>
                    <a:pt x="106" y="19"/>
                    <a:pt x="102" y="19"/>
                    <a:pt x="98" y="19"/>
                  </a:cubicBezTo>
                  <a:cubicBezTo>
                    <a:pt x="94" y="3"/>
                    <a:pt x="94" y="3"/>
                    <a:pt x="94" y="3"/>
                  </a:cubicBezTo>
                  <a:cubicBezTo>
                    <a:pt x="94" y="0"/>
                    <a:pt x="94" y="0"/>
                    <a:pt x="94" y="0"/>
                  </a:cubicBezTo>
                  <a:cubicBezTo>
                    <a:pt x="91" y="1"/>
                    <a:pt x="91" y="1"/>
                    <a:pt x="91" y="1"/>
                  </a:cubicBezTo>
                  <a:cubicBezTo>
                    <a:pt x="67" y="6"/>
                    <a:pt x="67" y="6"/>
                    <a:pt x="67" y="6"/>
                  </a:cubicBezTo>
                  <a:cubicBezTo>
                    <a:pt x="64" y="6"/>
                    <a:pt x="64" y="6"/>
                    <a:pt x="64" y="6"/>
                  </a:cubicBezTo>
                  <a:cubicBezTo>
                    <a:pt x="65" y="9"/>
                    <a:pt x="65" y="9"/>
                    <a:pt x="65" y="9"/>
                  </a:cubicBezTo>
                  <a:cubicBezTo>
                    <a:pt x="68" y="25"/>
                    <a:pt x="68" y="25"/>
                    <a:pt x="68" y="25"/>
                  </a:cubicBezTo>
                  <a:cubicBezTo>
                    <a:pt x="65" y="27"/>
                    <a:pt x="61" y="29"/>
                    <a:pt x="58" y="31"/>
                  </a:cubicBezTo>
                  <a:cubicBezTo>
                    <a:pt x="47" y="19"/>
                    <a:pt x="47" y="19"/>
                    <a:pt x="47" y="19"/>
                  </a:cubicBezTo>
                  <a:cubicBezTo>
                    <a:pt x="45" y="16"/>
                    <a:pt x="45" y="16"/>
                    <a:pt x="45" y="16"/>
                  </a:cubicBezTo>
                  <a:cubicBezTo>
                    <a:pt x="42" y="18"/>
                    <a:pt x="42" y="18"/>
                    <a:pt x="42" y="18"/>
                  </a:cubicBezTo>
                  <a:cubicBezTo>
                    <a:pt x="25" y="34"/>
                    <a:pt x="25" y="34"/>
                    <a:pt x="25" y="34"/>
                  </a:cubicBezTo>
                  <a:cubicBezTo>
                    <a:pt x="22" y="36"/>
                    <a:pt x="22" y="36"/>
                    <a:pt x="22" y="36"/>
                  </a:cubicBezTo>
                  <a:cubicBezTo>
                    <a:pt x="25" y="39"/>
                    <a:pt x="25" y="39"/>
                    <a:pt x="25" y="39"/>
                  </a:cubicBezTo>
                  <a:lnTo>
                    <a:pt x="35" y="51"/>
                  </a:lnTo>
                  <a:close/>
                  <a:moveTo>
                    <a:pt x="78" y="75"/>
                  </a:moveTo>
                  <a:cubicBezTo>
                    <a:pt x="91" y="64"/>
                    <a:pt x="112" y="65"/>
                    <a:pt x="124" y="78"/>
                  </a:cubicBezTo>
                  <a:cubicBezTo>
                    <a:pt x="136" y="91"/>
                    <a:pt x="135" y="112"/>
                    <a:pt x="121" y="124"/>
                  </a:cubicBezTo>
                  <a:cubicBezTo>
                    <a:pt x="108" y="136"/>
                    <a:pt x="88" y="135"/>
                    <a:pt x="76" y="121"/>
                  </a:cubicBezTo>
                  <a:cubicBezTo>
                    <a:pt x="64" y="108"/>
                    <a:pt x="65" y="87"/>
                    <a:pt x="78" y="75"/>
                  </a:cubicBezTo>
                  <a:close/>
                </a:path>
              </a:pathLst>
            </a:custGeom>
            <a:gradFill>
              <a:gsLst>
                <a:gs pos="0">
                  <a:srgbClr val="F54337"/>
                </a:gs>
                <a:gs pos="100000">
                  <a:srgbClr val="D4180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12" name="Freeform 20"/>
            <p:cNvSpPr>
              <a:spLocks noEditPoints="1"/>
            </p:cNvSpPr>
            <p:nvPr/>
          </p:nvSpPr>
          <p:spPr bwMode="auto">
            <a:xfrm>
              <a:off x="3497198" y="3072146"/>
              <a:ext cx="242398" cy="244014"/>
            </a:xfrm>
            <a:custGeom>
              <a:avLst/>
              <a:gdLst>
                <a:gd name="T0" fmla="*/ 18 w 127"/>
                <a:gd name="T1" fmla="*/ 39 h 128"/>
                <a:gd name="T2" fmla="*/ 7 w 127"/>
                <a:gd name="T3" fmla="*/ 35 h 128"/>
                <a:gd name="T4" fmla="*/ 1 w 127"/>
                <a:gd name="T5" fmla="*/ 52 h 128"/>
                <a:gd name="T6" fmla="*/ 3 w 127"/>
                <a:gd name="T7" fmla="*/ 54 h 128"/>
                <a:gd name="T8" fmla="*/ 12 w 127"/>
                <a:gd name="T9" fmla="*/ 65 h 128"/>
                <a:gd name="T10" fmla="*/ 0 w 127"/>
                <a:gd name="T11" fmla="*/ 68 h 128"/>
                <a:gd name="T12" fmla="*/ 4 w 127"/>
                <a:gd name="T13" fmla="*/ 85 h 128"/>
                <a:gd name="T14" fmla="*/ 6 w 127"/>
                <a:gd name="T15" fmla="*/ 86 h 128"/>
                <a:gd name="T16" fmla="*/ 20 w 127"/>
                <a:gd name="T17" fmla="*/ 91 h 128"/>
                <a:gd name="T18" fmla="*/ 10 w 127"/>
                <a:gd name="T19" fmla="*/ 99 h 128"/>
                <a:gd name="T20" fmla="*/ 22 w 127"/>
                <a:gd name="T21" fmla="*/ 112 h 128"/>
                <a:gd name="T22" fmla="*/ 25 w 127"/>
                <a:gd name="T23" fmla="*/ 112 h 128"/>
                <a:gd name="T24" fmla="*/ 39 w 127"/>
                <a:gd name="T25" fmla="*/ 109 h 128"/>
                <a:gd name="T26" fmla="*/ 35 w 127"/>
                <a:gd name="T27" fmla="*/ 121 h 128"/>
                <a:gd name="T28" fmla="*/ 51 w 127"/>
                <a:gd name="T29" fmla="*/ 126 h 128"/>
                <a:gd name="T30" fmla="*/ 54 w 127"/>
                <a:gd name="T31" fmla="*/ 125 h 128"/>
                <a:gd name="T32" fmla="*/ 65 w 127"/>
                <a:gd name="T33" fmla="*/ 116 h 128"/>
                <a:gd name="T34" fmla="*/ 67 w 127"/>
                <a:gd name="T35" fmla="*/ 128 h 128"/>
                <a:gd name="T36" fmla="*/ 84 w 127"/>
                <a:gd name="T37" fmla="*/ 124 h 128"/>
                <a:gd name="T38" fmla="*/ 86 w 127"/>
                <a:gd name="T39" fmla="*/ 122 h 128"/>
                <a:gd name="T40" fmla="*/ 90 w 127"/>
                <a:gd name="T41" fmla="*/ 108 h 128"/>
                <a:gd name="T42" fmla="*/ 99 w 127"/>
                <a:gd name="T43" fmla="*/ 117 h 128"/>
                <a:gd name="T44" fmla="*/ 111 w 127"/>
                <a:gd name="T45" fmla="*/ 106 h 128"/>
                <a:gd name="T46" fmla="*/ 112 w 127"/>
                <a:gd name="T47" fmla="*/ 103 h 128"/>
                <a:gd name="T48" fmla="*/ 109 w 127"/>
                <a:gd name="T49" fmla="*/ 89 h 128"/>
                <a:gd name="T50" fmla="*/ 121 w 127"/>
                <a:gd name="T51" fmla="*/ 93 h 128"/>
                <a:gd name="T52" fmla="*/ 126 w 127"/>
                <a:gd name="T53" fmla="*/ 76 h 128"/>
                <a:gd name="T54" fmla="*/ 125 w 127"/>
                <a:gd name="T55" fmla="*/ 74 h 128"/>
                <a:gd name="T56" fmla="*/ 115 w 127"/>
                <a:gd name="T57" fmla="*/ 63 h 128"/>
                <a:gd name="T58" fmla="*/ 127 w 127"/>
                <a:gd name="T59" fmla="*/ 60 h 128"/>
                <a:gd name="T60" fmla="*/ 124 w 127"/>
                <a:gd name="T61" fmla="*/ 43 h 128"/>
                <a:gd name="T62" fmla="*/ 121 w 127"/>
                <a:gd name="T63" fmla="*/ 42 h 128"/>
                <a:gd name="T64" fmla="*/ 108 w 127"/>
                <a:gd name="T65" fmla="*/ 37 h 128"/>
                <a:gd name="T66" fmla="*/ 117 w 127"/>
                <a:gd name="T67" fmla="*/ 29 h 128"/>
                <a:gd name="T68" fmla="*/ 105 w 127"/>
                <a:gd name="T69" fmla="*/ 16 h 128"/>
                <a:gd name="T70" fmla="*/ 102 w 127"/>
                <a:gd name="T71" fmla="*/ 16 h 128"/>
                <a:gd name="T72" fmla="*/ 88 w 127"/>
                <a:gd name="T73" fmla="*/ 19 h 128"/>
                <a:gd name="T74" fmla="*/ 92 w 127"/>
                <a:gd name="T75" fmla="*/ 7 h 128"/>
                <a:gd name="T76" fmla="*/ 76 w 127"/>
                <a:gd name="T77" fmla="*/ 2 h 128"/>
                <a:gd name="T78" fmla="*/ 73 w 127"/>
                <a:gd name="T79" fmla="*/ 3 h 128"/>
                <a:gd name="T80" fmla="*/ 62 w 127"/>
                <a:gd name="T81" fmla="*/ 12 h 128"/>
                <a:gd name="T82" fmla="*/ 60 w 127"/>
                <a:gd name="T83" fmla="*/ 0 h 128"/>
                <a:gd name="T84" fmla="*/ 43 w 127"/>
                <a:gd name="T85" fmla="*/ 4 h 128"/>
                <a:gd name="T86" fmla="*/ 41 w 127"/>
                <a:gd name="T87" fmla="*/ 6 h 128"/>
                <a:gd name="T88" fmla="*/ 37 w 127"/>
                <a:gd name="T89" fmla="*/ 20 h 128"/>
                <a:gd name="T90" fmla="*/ 28 w 127"/>
                <a:gd name="T91" fmla="*/ 11 h 128"/>
                <a:gd name="T92" fmla="*/ 16 w 127"/>
                <a:gd name="T93" fmla="*/ 22 h 128"/>
                <a:gd name="T94" fmla="*/ 16 w 127"/>
                <a:gd name="T95" fmla="*/ 25 h 128"/>
                <a:gd name="T96" fmla="*/ 50 w 127"/>
                <a:gd name="T97" fmla="*/ 49 h 128"/>
                <a:gd name="T98" fmla="*/ 77 w 127"/>
                <a:gd name="T99" fmla="*/ 79 h 128"/>
                <a:gd name="T100" fmla="*/ 50 w 127"/>
                <a:gd name="T101" fmla="*/ 4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7" h="128">
                  <a:moveTo>
                    <a:pt x="23" y="33"/>
                  </a:moveTo>
                  <a:cubicBezTo>
                    <a:pt x="21" y="35"/>
                    <a:pt x="20" y="37"/>
                    <a:pt x="18" y="39"/>
                  </a:cubicBezTo>
                  <a:cubicBezTo>
                    <a:pt x="8" y="36"/>
                    <a:pt x="8" y="36"/>
                    <a:pt x="8" y="36"/>
                  </a:cubicBezTo>
                  <a:cubicBezTo>
                    <a:pt x="7" y="35"/>
                    <a:pt x="7" y="35"/>
                    <a:pt x="7" y="35"/>
                  </a:cubicBezTo>
                  <a:cubicBezTo>
                    <a:pt x="6" y="37"/>
                    <a:pt x="6" y="37"/>
                    <a:pt x="6" y="37"/>
                  </a:cubicBezTo>
                  <a:cubicBezTo>
                    <a:pt x="1" y="52"/>
                    <a:pt x="1" y="52"/>
                    <a:pt x="1" y="52"/>
                  </a:cubicBezTo>
                  <a:cubicBezTo>
                    <a:pt x="1" y="54"/>
                    <a:pt x="1" y="54"/>
                    <a:pt x="1" y="54"/>
                  </a:cubicBezTo>
                  <a:cubicBezTo>
                    <a:pt x="3" y="54"/>
                    <a:pt x="3" y="54"/>
                    <a:pt x="3" y="54"/>
                  </a:cubicBezTo>
                  <a:cubicBezTo>
                    <a:pt x="12" y="58"/>
                    <a:pt x="12" y="58"/>
                    <a:pt x="12" y="58"/>
                  </a:cubicBezTo>
                  <a:cubicBezTo>
                    <a:pt x="12" y="60"/>
                    <a:pt x="12" y="63"/>
                    <a:pt x="12" y="65"/>
                  </a:cubicBezTo>
                  <a:cubicBezTo>
                    <a:pt x="2" y="67"/>
                    <a:pt x="2" y="67"/>
                    <a:pt x="2" y="67"/>
                  </a:cubicBezTo>
                  <a:cubicBezTo>
                    <a:pt x="0" y="68"/>
                    <a:pt x="0" y="68"/>
                    <a:pt x="0" y="68"/>
                  </a:cubicBezTo>
                  <a:cubicBezTo>
                    <a:pt x="0" y="70"/>
                    <a:pt x="0" y="70"/>
                    <a:pt x="0" y="70"/>
                  </a:cubicBezTo>
                  <a:cubicBezTo>
                    <a:pt x="4" y="85"/>
                    <a:pt x="4" y="85"/>
                    <a:pt x="4" y="85"/>
                  </a:cubicBezTo>
                  <a:cubicBezTo>
                    <a:pt x="4" y="87"/>
                    <a:pt x="4" y="87"/>
                    <a:pt x="4" y="87"/>
                  </a:cubicBezTo>
                  <a:cubicBezTo>
                    <a:pt x="6" y="86"/>
                    <a:pt x="6" y="86"/>
                    <a:pt x="6" y="86"/>
                  </a:cubicBezTo>
                  <a:cubicBezTo>
                    <a:pt x="16" y="84"/>
                    <a:pt x="16" y="84"/>
                    <a:pt x="16" y="84"/>
                  </a:cubicBezTo>
                  <a:cubicBezTo>
                    <a:pt x="17" y="86"/>
                    <a:pt x="18" y="89"/>
                    <a:pt x="20" y="91"/>
                  </a:cubicBezTo>
                  <a:cubicBezTo>
                    <a:pt x="12" y="98"/>
                    <a:pt x="12" y="98"/>
                    <a:pt x="12" y="98"/>
                  </a:cubicBezTo>
                  <a:cubicBezTo>
                    <a:pt x="10" y="99"/>
                    <a:pt x="10" y="99"/>
                    <a:pt x="10" y="99"/>
                  </a:cubicBezTo>
                  <a:cubicBezTo>
                    <a:pt x="12" y="101"/>
                    <a:pt x="12" y="101"/>
                    <a:pt x="12" y="101"/>
                  </a:cubicBezTo>
                  <a:cubicBezTo>
                    <a:pt x="22" y="112"/>
                    <a:pt x="22" y="112"/>
                    <a:pt x="22" y="112"/>
                  </a:cubicBezTo>
                  <a:cubicBezTo>
                    <a:pt x="23" y="113"/>
                    <a:pt x="23" y="113"/>
                    <a:pt x="23" y="113"/>
                  </a:cubicBezTo>
                  <a:cubicBezTo>
                    <a:pt x="25" y="112"/>
                    <a:pt x="25" y="112"/>
                    <a:pt x="25" y="112"/>
                  </a:cubicBezTo>
                  <a:cubicBezTo>
                    <a:pt x="32" y="105"/>
                    <a:pt x="32" y="105"/>
                    <a:pt x="32" y="105"/>
                  </a:cubicBezTo>
                  <a:cubicBezTo>
                    <a:pt x="34" y="107"/>
                    <a:pt x="37" y="108"/>
                    <a:pt x="39" y="109"/>
                  </a:cubicBezTo>
                  <a:cubicBezTo>
                    <a:pt x="36" y="119"/>
                    <a:pt x="36" y="119"/>
                    <a:pt x="36" y="119"/>
                  </a:cubicBezTo>
                  <a:cubicBezTo>
                    <a:pt x="35" y="121"/>
                    <a:pt x="35" y="121"/>
                    <a:pt x="35" y="121"/>
                  </a:cubicBezTo>
                  <a:cubicBezTo>
                    <a:pt x="37" y="122"/>
                    <a:pt x="37" y="122"/>
                    <a:pt x="37" y="122"/>
                  </a:cubicBezTo>
                  <a:cubicBezTo>
                    <a:pt x="51" y="126"/>
                    <a:pt x="51" y="126"/>
                    <a:pt x="51" y="126"/>
                  </a:cubicBezTo>
                  <a:cubicBezTo>
                    <a:pt x="53" y="127"/>
                    <a:pt x="53" y="127"/>
                    <a:pt x="53" y="127"/>
                  </a:cubicBezTo>
                  <a:cubicBezTo>
                    <a:pt x="54" y="125"/>
                    <a:pt x="54" y="125"/>
                    <a:pt x="54" y="125"/>
                  </a:cubicBezTo>
                  <a:cubicBezTo>
                    <a:pt x="57" y="115"/>
                    <a:pt x="57" y="115"/>
                    <a:pt x="57" y="115"/>
                  </a:cubicBezTo>
                  <a:cubicBezTo>
                    <a:pt x="60" y="115"/>
                    <a:pt x="62" y="116"/>
                    <a:pt x="65" y="116"/>
                  </a:cubicBezTo>
                  <a:cubicBezTo>
                    <a:pt x="67" y="126"/>
                    <a:pt x="67" y="126"/>
                    <a:pt x="67" y="126"/>
                  </a:cubicBezTo>
                  <a:cubicBezTo>
                    <a:pt x="67" y="128"/>
                    <a:pt x="67" y="128"/>
                    <a:pt x="67" y="128"/>
                  </a:cubicBezTo>
                  <a:cubicBezTo>
                    <a:pt x="69" y="127"/>
                    <a:pt x="69" y="127"/>
                    <a:pt x="69" y="127"/>
                  </a:cubicBezTo>
                  <a:cubicBezTo>
                    <a:pt x="84" y="124"/>
                    <a:pt x="84" y="124"/>
                    <a:pt x="84" y="124"/>
                  </a:cubicBezTo>
                  <a:cubicBezTo>
                    <a:pt x="86" y="124"/>
                    <a:pt x="86" y="124"/>
                    <a:pt x="86" y="124"/>
                  </a:cubicBezTo>
                  <a:cubicBezTo>
                    <a:pt x="86" y="122"/>
                    <a:pt x="86" y="122"/>
                    <a:pt x="86" y="122"/>
                  </a:cubicBezTo>
                  <a:cubicBezTo>
                    <a:pt x="83" y="112"/>
                    <a:pt x="83" y="112"/>
                    <a:pt x="83" y="112"/>
                  </a:cubicBezTo>
                  <a:cubicBezTo>
                    <a:pt x="86" y="111"/>
                    <a:pt x="88" y="109"/>
                    <a:pt x="90" y="108"/>
                  </a:cubicBezTo>
                  <a:cubicBezTo>
                    <a:pt x="97" y="116"/>
                    <a:pt x="97" y="116"/>
                    <a:pt x="97" y="116"/>
                  </a:cubicBezTo>
                  <a:cubicBezTo>
                    <a:pt x="99" y="117"/>
                    <a:pt x="99" y="117"/>
                    <a:pt x="99" y="117"/>
                  </a:cubicBezTo>
                  <a:cubicBezTo>
                    <a:pt x="100" y="116"/>
                    <a:pt x="100" y="116"/>
                    <a:pt x="100" y="116"/>
                  </a:cubicBezTo>
                  <a:cubicBezTo>
                    <a:pt x="111" y="106"/>
                    <a:pt x="111" y="106"/>
                    <a:pt x="111" y="106"/>
                  </a:cubicBezTo>
                  <a:cubicBezTo>
                    <a:pt x="113" y="104"/>
                    <a:pt x="113" y="104"/>
                    <a:pt x="113" y="104"/>
                  </a:cubicBezTo>
                  <a:cubicBezTo>
                    <a:pt x="112" y="103"/>
                    <a:pt x="112" y="103"/>
                    <a:pt x="112" y="103"/>
                  </a:cubicBezTo>
                  <a:cubicBezTo>
                    <a:pt x="105" y="95"/>
                    <a:pt x="105" y="95"/>
                    <a:pt x="105" y="95"/>
                  </a:cubicBezTo>
                  <a:cubicBezTo>
                    <a:pt x="106" y="93"/>
                    <a:pt x="108" y="91"/>
                    <a:pt x="109" y="89"/>
                  </a:cubicBezTo>
                  <a:cubicBezTo>
                    <a:pt x="119" y="92"/>
                    <a:pt x="119" y="92"/>
                    <a:pt x="119" y="92"/>
                  </a:cubicBezTo>
                  <a:cubicBezTo>
                    <a:pt x="121" y="93"/>
                    <a:pt x="121" y="93"/>
                    <a:pt x="121" y="93"/>
                  </a:cubicBezTo>
                  <a:cubicBezTo>
                    <a:pt x="121" y="91"/>
                    <a:pt x="121" y="91"/>
                    <a:pt x="121" y="91"/>
                  </a:cubicBezTo>
                  <a:cubicBezTo>
                    <a:pt x="126" y="76"/>
                    <a:pt x="126" y="76"/>
                    <a:pt x="126" y="76"/>
                  </a:cubicBezTo>
                  <a:cubicBezTo>
                    <a:pt x="126" y="74"/>
                    <a:pt x="126" y="74"/>
                    <a:pt x="126" y="74"/>
                  </a:cubicBezTo>
                  <a:cubicBezTo>
                    <a:pt x="125" y="74"/>
                    <a:pt x="125" y="74"/>
                    <a:pt x="125" y="74"/>
                  </a:cubicBezTo>
                  <a:cubicBezTo>
                    <a:pt x="115" y="71"/>
                    <a:pt x="115" y="71"/>
                    <a:pt x="115" y="71"/>
                  </a:cubicBezTo>
                  <a:cubicBezTo>
                    <a:pt x="115" y="68"/>
                    <a:pt x="115" y="65"/>
                    <a:pt x="115" y="63"/>
                  </a:cubicBezTo>
                  <a:cubicBezTo>
                    <a:pt x="125" y="61"/>
                    <a:pt x="125" y="61"/>
                    <a:pt x="125" y="61"/>
                  </a:cubicBezTo>
                  <a:cubicBezTo>
                    <a:pt x="127" y="60"/>
                    <a:pt x="127" y="60"/>
                    <a:pt x="127" y="60"/>
                  </a:cubicBezTo>
                  <a:cubicBezTo>
                    <a:pt x="127" y="58"/>
                    <a:pt x="127" y="58"/>
                    <a:pt x="127" y="58"/>
                  </a:cubicBezTo>
                  <a:cubicBezTo>
                    <a:pt x="124" y="43"/>
                    <a:pt x="124" y="43"/>
                    <a:pt x="124" y="43"/>
                  </a:cubicBezTo>
                  <a:cubicBezTo>
                    <a:pt x="123" y="41"/>
                    <a:pt x="123" y="41"/>
                    <a:pt x="123" y="41"/>
                  </a:cubicBezTo>
                  <a:cubicBezTo>
                    <a:pt x="121" y="42"/>
                    <a:pt x="121" y="42"/>
                    <a:pt x="121" y="42"/>
                  </a:cubicBezTo>
                  <a:cubicBezTo>
                    <a:pt x="111" y="44"/>
                    <a:pt x="111" y="44"/>
                    <a:pt x="111" y="44"/>
                  </a:cubicBezTo>
                  <a:cubicBezTo>
                    <a:pt x="110" y="42"/>
                    <a:pt x="109" y="39"/>
                    <a:pt x="108" y="37"/>
                  </a:cubicBezTo>
                  <a:cubicBezTo>
                    <a:pt x="115" y="30"/>
                    <a:pt x="115" y="30"/>
                    <a:pt x="115" y="30"/>
                  </a:cubicBezTo>
                  <a:cubicBezTo>
                    <a:pt x="117" y="29"/>
                    <a:pt x="117" y="29"/>
                    <a:pt x="117" y="29"/>
                  </a:cubicBezTo>
                  <a:cubicBezTo>
                    <a:pt x="115" y="27"/>
                    <a:pt x="115" y="27"/>
                    <a:pt x="115" y="27"/>
                  </a:cubicBezTo>
                  <a:cubicBezTo>
                    <a:pt x="105" y="16"/>
                    <a:pt x="105" y="16"/>
                    <a:pt x="105" y="16"/>
                  </a:cubicBezTo>
                  <a:cubicBezTo>
                    <a:pt x="104" y="15"/>
                    <a:pt x="104" y="15"/>
                    <a:pt x="104" y="15"/>
                  </a:cubicBezTo>
                  <a:cubicBezTo>
                    <a:pt x="102" y="16"/>
                    <a:pt x="102" y="16"/>
                    <a:pt x="102" y="16"/>
                  </a:cubicBezTo>
                  <a:cubicBezTo>
                    <a:pt x="95" y="23"/>
                    <a:pt x="95" y="23"/>
                    <a:pt x="95" y="23"/>
                  </a:cubicBezTo>
                  <a:cubicBezTo>
                    <a:pt x="93" y="21"/>
                    <a:pt x="90" y="20"/>
                    <a:pt x="88" y="19"/>
                  </a:cubicBezTo>
                  <a:cubicBezTo>
                    <a:pt x="91" y="9"/>
                    <a:pt x="91" y="9"/>
                    <a:pt x="91" y="9"/>
                  </a:cubicBezTo>
                  <a:cubicBezTo>
                    <a:pt x="92" y="7"/>
                    <a:pt x="92" y="7"/>
                    <a:pt x="92" y="7"/>
                  </a:cubicBezTo>
                  <a:cubicBezTo>
                    <a:pt x="90" y="6"/>
                    <a:pt x="90" y="6"/>
                    <a:pt x="90" y="6"/>
                  </a:cubicBezTo>
                  <a:cubicBezTo>
                    <a:pt x="76" y="2"/>
                    <a:pt x="76" y="2"/>
                    <a:pt x="76" y="2"/>
                  </a:cubicBezTo>
                  <a:cubicBezTo>
                    <a:pt x="74" y="1"/>
                    <a:pt x="74" y="1"/>
                    <a:pt x="74" y="1"/>
                  </a:cubicBezTo>
                  <a:cubicBezTo>
                    <a:pt x="73" y="3"/>
                    <a:pt x="73" y="3"/>
                    <a:pt x="73" y="3"/>
                  </a:cubicBezTo>
                  <a:cubicBezTo>
                    <a:pt x="70" y="13"/>
                    <a:pt x="70" y="13"/>
                    <a:pt x="70" y="13"/>
                  </a:cubicBezTo>
                  <a:cubicBezTo>
                    <a:pt x="68" y="13"/>
                    <a:pt x="65" y="12"/>
                    <a:pt x="62" y="12"/>
                  </a:cubicBezTo>
                  <a:cubicBezTo>
                    <a:pt x="60" y="2"/>
                    <a:pt x="60" y="2"/>
                    <a:pt x="60" y="2"/>
                  </a:cubicBezTo>
                  <a:cubicBezTo>
                    <a:pt x="60" y="0"/>
                    <a:pt x="60" y="0"/>
                    <a:pt x="60" y="0"/>
                  </a:cubicBezTo>
                  <a:cubicBezTo>
                    <a:pt x="58" y="1"/>
                    <a:pt x="58" y="1"/>
                    <a:pt x="58" y="1"/>
                  </a:cubicBezTo>
                  <a:cubicBezTo>
                    <a:pt x="43" y="4"/>
                    <a:pt x="43" y="4"/>
                    <a:pt x="43" y="4"/>
                  </a:cubicBezTo>
                  <a:cubicBezTo>
                    <a:pt x="41" y="4"/>
                    <a:pt x="41" y="4"/>
                    <a:pt x="41" y="4"/>
                  </a:cubicBezTo>
                  <a:cubicBezTo>
                    <a:pt x="41" y="6"/>
                    <a:pt x="41" y="6"/>
                    <a:pt x="41" y="6"/>
                  </a:cubicBezTo>
                  <a:cubicBezTo>
                    <a:pt x="44" y="16"/>
                    <a:pt x="44" y="16"/>
                    <a:pt x="44" y="16"/>
                  </a:cubicBezTo>
                  <a:cubicBezTo>
                    <a:pt x="41" y="17"/>
                    <a:pt x="39" y="19"/>
                    <a:pt x="37" y="20"/>
                  </a:cubicBezTo>
                  <a:cubicBezTo>
                    <a:pt x="30" y="12"/>
                    <a:pt x="30" y="12"/>
                    <a:pt x="30" y="12"/>
                  </a:cubicBezTo>
                  <a:cubicBezTo>
                    <a:pt x="28" y="11"/>
                    <a:pt x="28" y="11"/>
                    <a:pt x="28" y="11"/>
                  </a:cubicBezTo>
                  <a:cubicBezTo>
                    <a:pt x="27" y="12"/>
                    <a:pt x="27" y="12"/>
                    <a:pt x="27" y="12"/>
                  </a:cubicBezTo>
                  <a:cubicBezTo>
                    <a:pt x="16" y="22"/>
                    <a:pt x="16" y="22"/>
                    <a:pt x="16" y="22"/>
                  </a:cubicBezTo>
                  <a:cubicBezTo>
                    <a:pt x="14" y="24"/>
                    <a:pt x="14" y="24"/>
                    <a:pt x="14" y="24"/>
                  </a:cubicBezTo>
                  <a:cubicBezTo>
                    <a:pt x="16" y="25"/>
                    <a:pt x="16" y="25"/>
                    <a:pt x="16" y="25"/>
                  </a:cubicBezTo>
                  <a:lnTo>
                    <a:pt x="23" y="33"/>
                  </a:lnTo>
                  <a:close/>
                  <a:moveTo>
                    <a:pt x="50" y="49"/>
                  </a:moveTo>
                  <a:cubicBezTo>
                    <a:pt x="58" y="41"/>
                    <a:pt x="71" y="42"/>
                    <a:pt x="79" y="50"/>
                  </a:cubicBezTo>
                  <a:cubicBezTo>
                    <a:pt x="87" y="59"/>
                    <a:pt x="86" y="72"/>
                    <a:pt x="77" y="79"/>
                  </a:cubicBezTo>
                  <a:cubicBezTo>
                    <a:pt x="69" y="87"/>
                    <a:pt x="56" y="86"/>
                    <a:pt x="48" y="78"/>
                  </a:cubicBezTo>
                  <a:cubicBezTo>
                    <a:pt x="41" y="69"/>
                    <a:pt x="41" y="56"/>
                    <a:pt x="50" y="49"/>
                  </a:cubicBezTo>
                  <a:close/>
                </a:path>
              </a:pathLst>
            </a:custGeom>
            <a:solidFill>
              <a:srgbClr val="F37E20"/>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p>
          </p:txBody>
        </p:sp>
        <p:sp>
          <p:nvSpPr>
            <p:cNvPr id="113" name="Freeform 21"/>
            <p:cNvSpPr>
              <a:spLocks noEditPoints="1"/>
            </p:cNvSpPr>
            <p:nvPr/>
          </p:nvSpPr>
          <p:spPr bwMode="auto">
            <a:xfrm>
              <a:off x="2576085" y="2702893"/>
              <a:ext cx="875058" cy="875865"/>
            </a:xfrm>
            <a:custGeom>
              <a:avLst/>
              <a:gdLst>
                <a:gd name="T0" fmla="*/ 458 w 458"/>
                <a:gd name="T1" fmla="*/ 262 h 458"/>
                <a:gd name="T2" fmla="*/ 458 w 458"/>
                <a:gd name="T3" fmla="*/ 197 h 458"/>
                <a:gd name="T4" fmla="*/ 389 w 458"/>
                <a:gd name="T5" fmla="*/ 197 h 458"/>
                <a:gd name="T6" fmla="*/ 367 w 458"/>
                <a:gd name="T7" fmla="*/ 141 h 458"/>
                <a:gd name="T8" fmla="*/ 416 w 458"/>
                <a:gd name="T9" fmla="*/ 92 h 458"/>
                <a:gd name="T10" fmla="*/ 370 w 458"/>
                <a:gd name="T11" fmla="*/ 46 h 458"/>
                <a:gd name="T12" fmla="*/ 321 w 458"/>
                <a:gd name="T13" fmla="*/ 94 h 458"/>
                <a:gd name="T14" fmla="*/ 262 w 458"/>
                <a:gd name="T15" fmla="*/ 69 h 458"/>
                <a:gd name="T16" fmla="*/ 262 w 458"/>
                <a:gd name="T17" fmla="*/ 0 h 458"/>
                <a:gd name="T18" fmla="*/ 196 w 458"/>
                <a:gd name="T19" fmla="*/ 0 h 458"/>
                <a:gd name="T20" fmla="*/ 196 w 458"/>
                <a:gd name="T21" fmla="*/ 69 h 458"/>
                <a:gd name="T22" fmla="*/ 139 w 458"/>
                <a:gd name="T23" fmla="*/ 93 h 458"/>
                <a:gd name="T24" fmla="*/ 92 w 458"/>
                <a:gd name="T25" fmla="*/ 46 h 458"/>
                <a:gd name="T26" fmla="*/ 46 w 458"/>
                <a:gd name="T27" fmla="*/ 92 h 458"/>
                <a:gd name="T28" fmla="*/ 93 w 458"/>
                <a:gd name="T29" fmla="*/ 139 h 458"/>
                <a:gd name="T30" fmla="*/ 69 w 458"/>
                <a:gd name="T31" fmla="*/ 197 h 458"/>
                <a:gd name="T32" fmla="*/ 0 w 458"/>
                <a:gd name="T33" fmla="*/ 197 h 458"/>
                <a:gd name="T34" fmla="*/ 0 w 458"/>
                <a:gd name="T35" fmla="*/ 262 h 458"/>
                <a:gd name="T36" fmla="*/ 69 w 458"/>
                <a:gd name="T37" fmla="*/ 262 h 458"/>
                <a:gd name="T38" fmla="*/ 94 w 458"/>
                <a:gd name="T39" fmla="*/ 321 h 458"/>
                <a:gd name="T40" fmla="*/ 46 w 458"/>
                <a:gd name="T41" fmla="*/ 370 h 458"/>
                <a:gd name="T42" fmla="*/ 92 w 458"/>
                <a:gd name="T43" fmla="*/ 416 h 458"/>
                <a:gd name="T44" fmla="*/ 141 w 458"/>
                <a:gd name="T45" fmla="*/ 367 h 458"/>
                <a:gd name="T46" fmla="*/ 196 w 458"/>
                <a:gd name="T47" fmla="*/ 390 h 458"/>
                <a:gd name="T48" fmla="*/ 196 w 458"/>
                <a:gd name="T49" fmla="*/ 458 h 458"/>
                <a:gd name="T50" fmla="*/ 262 w 458"/>
                <a:gd name="T51" fmla="*/ 458 h 458"/>
                <a:gd name="T52" fmla="*/ 262 w 458"/>
                <a:gd name="T53" fmla="*/ 390 h 458"/>
                <a:gd name="T54" fmla="*/ 319 w 458"/>
                <a:gd name="T55" fmla="*/ 366 h 458"/>
                <a:gd name="T56" fmla="*/ 370 w 458"/>
                <a:gd name="T57" fmla="*/ 416 h 458"/>
                <a:gd name="T58" fmla="*/ 416 w 458"/>
                <a:gd name="T59" fmla="*/ 370 h 458"/>
                <a:gd name="T60" fmla="*/ 366 w 458"/>
                <a:gd name="T61" fmla="*/ 319 h 458"/>
                <a:gd name="T62" fmla="*/ 389 w 458"/>
                <a:gd name="T63" fmla="*/ 262 h 458"/>
                <a:gd name="T64" fmla="*/ 458 w 458"/>
                <a:gd name="T65" fmla="*/ 262 h 458"/>
                <a:gd name="T66" fmla="*/ 229 w 458"/>
                <a:gd name="T67" fmla="*/ 327 h 458"/>
                <a:gd name="T68" fmla="*/ 131 w 458"/>
                <a:gd name="T69" fmla="*/ 229 h 458"/>
                <a:gd name="T70" fmla="*/ 229 w 458"/>
                <a:gd name="T71" fmla="*/ 131 h 458"/>
                <a:gd name="T72" fmla="*/ 327 w 458"/>
                <a:gd name="T73" fmla="*/ 229 h 458"/>
                <a:gd name="T74" fmla="*/ 229 w 458"/>
                <a:gd name="T75" fmla="*/ 32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8" h="458">
                  <a:moveTo>
                    <a:pt x="458" y="262"/>
                  </a:moveTo>
                  <a:cubicBezTo>
                    <a:pt x="458" y="197"/>
                    <a:pt x="458" y="197"/>
                    <a:pt x="458" y="197"/>
                  </a:cubicBezTo>
                  <a:cubicBezTo>
                    <a:pt x="389" y="197"/>
                    <a:pt x="389" y="197"/>
                    <a:pt x="389" y="197"/>
                  </a:cubicBezTo>
                  <a:cubicBezTo>
                    <a:pt x="385" y="177"/>
                    <a:pt x="378" y="158"/>
                    <a:pt x="367" y="141"/>
                  </a:cubicBezTo>
                  <a:cubicBezTo>
                    <a:pt x="416" y="92"/>
                    <a:pt x="416" y="92"/>
                    <a:pt x="416" y="92"/>
                  </a:cubicBezTo>
                  <a:cubicBezTo>
                    <a:pt x="370" y="46"/>
                    <a:pt x="370" y="46"/>
                    <a:pt x="370" y="46"/>
                  </a:cubicBezTo>
                  <a:cubicBezTo>
                    <a:pt x="321" y="94"/>
                    <a:pt x="321" y="94"/>
                    <a:pt x="321" y="94"/>
                  </a:cubicBezTo>
                  <a:cubicBezTo>
                    <a:pt x="304" y="82"/>
                    <a:pt x="284" y="74"/>
                    <a:pt x="262" y="69"/>
                  </a:cubicBezTo>
                  <a:cubicBezTo>
                    <a:pt x="262" y="0"/>
                    <a:pt x="262" y="0"/>
                    <a:pt x="262" y="0"/>
                  </a:cubicBezTo>
                  <a:cubicBezTo>
                    <a:pt x="196" y="0"/>
                    <a:pt x="196" y="0"/>
                    <a:pt x="196" y="0"/>
                  </a:cubicBezTo>
                  <a:cubicBezTo>
                    <a:pt x="196" y="69"/>
                    <a:pt x="196" y="69"/>
                    <a:pt x="196" y="69"/>
                  </a:cubicBezTo>
                  <a:cubicBezTo>
                    <a:pt x="176" y="73"/>
                    <a:pt x="156" y="82"/>
                    <a:pt x="139" y="93"/>
                  </a:cubicBezTo>
                  <a:cubicBezTo>
                    <a:pt x="92" y="46"/>
                    <a:pt x="92" y="46"/>
                    <a:pt x="92" y="46"/>
                  </a:cubicBezTo>
                  <a:cubicBezTo>
                    <a:pt x="46" y="92"/>
                    <a:pt x="46" y="92"/>
                    <a:pt x="46" y="92"/>
                  </a:cubicBezTo>
                  <a:cubicBezTo>
                    <a:pt x="93" y="139"/>
                    <a:pt x="93" y="139"/>
                    <a:pt x="93" y="139"/>
                  </a:cubicBezTo>
                  <a:cubicBezTo>
                    <a:pt x="81" y="156"/>
                    <a:pt x="73" y="176"/>
                    <a:pt x="69" y="197"/>
                  </a:cubicBezTo>
                  <a:cubicBezTo>
                    <a:pt x="0" y="197"/>
                    <a:pt x="0" y="197"/>
                    <a:pt x="0" y="197"/>
                  </a:cubicBezTo>
                  <a:cubicBezTo>
                    <a:pt x="0" y="262"/>
                    <a:pt x="0" y="262"/>
                    <a:pt x="0" y="262"/>
                  </a:cubicBezTo>
                  <a:cubicBezTo>
                    <a:pt x="69" y="262"/>
                    <a:pt x="69" y="262"/>
                    <a:pt x="69" y="262"/>
                  </a:cubicBezTo>
                  <a:cubicBezTo>
                    <a:pt x="73" y="284"/>
                    <a:pt x="82" y="304"/>
                    <a:pt x="94" y="321"/>
                  </a:cubicBezTo>
                  <a:cubicBezTo>
                    <a:pt x="46" y="370"/>
                    <a:pt x="46" y="370"/>
                    <a:pt x="46" y="370"/>
                  </a:cubicBezTo>
                  <a:cubicBezTo>
                    <a:pt x="92" y="416"/>
                    <a:pt x="92" y="416"/>
                    <a:pt x="92" y="416"/>
                  </a:cubicBezTo>
                  <a:cubicBezTo>
                    <a:pt x="141" y="367"/>
                    <a:pt x="141" y="367"/>
                    <a:pt x="141" y="367"/>
                  </a:cubicBezTo>
                  <a:cubicBezTo>
                    <a:pt x="158" y="378"/>
                    <a:pt x="176" y="386"/>
                    <a:pt x="196" y="390"/>
                  </a:cubicBezTo>
                  <a:cubicBezTo>
                    <a:pt x="196" y="458"/>
                    <a:pt x="196" y="458"/>
                    <a:pt x="196" y="458"/>
                  </a:cubicBezTo>
                  <a:cubicBezTo>
                    <a:pt x="262" y="458"/>
                    <a:pt x="262" y="458"/>
                    <a:pt x="262" y="458"/>
                  </a:cubicBezTo>
                  <a:cubicBezTo>
                    <a:pt x="262" y="390"/>
                    <a:pt x="262" y="390"/>
                    <a:pt x="262" y="390"/>
                  </a:cubicBezTo>
                  <a:cubicBezTo>
                    <a:pt x="283" y="385"/>
                    <a:pt x="302" y="377"/>
                    <a:pt x="319" y="366"/>
                  </a:cubicBezTo>
                  <a:cubicBezTo>
                    <a:pt x="370" y="416"/>
                    <a:pt x="370" y="416"/>
                    <a:pt x="370" y="416"/>
                  </a:cubicBezTo>
                  <a:cubicBezTo>
                    <a:pt x="416" y="370"/>
                    <a:pt x="416" y="370"/>
                    <a:pt x="416" y="370"/>
                  </a:cubicBezTo>
                  <a:cubicBezTo>
                    <a:pt x="366" y="319"/>
                    <a:pt x="366" y="319"/>
                    <a:pt x="366" y="319"/>
                  </a:cubicBezTo>
                  <a:cubicBezTo>
                    <a:pt x="377" y="302"/>
                    <a:pt x="385" y="283"/>
                    <a:pt x="389" y="262"/>
                  </a:cubicBezTo>
                  <a:lnTo>
                    <a:pt x="458" y="262"/>
                  </a:lnTo>
                  <a:close/>
                  <a:moveTo>
                    <a:pt x="229" y="327"/>
                  </a:moveTo>
                  <a:cubicBezTo>
                    <a:pt x="175" y="327"/>
                    <a:pt x="131" y="284"/>
                    <a:pt x="131" y="229"/>
                  </a:cubicBezTo>
                  <a:cubicBezTo>
                    <a:pt x="131" y="175"/>
                    <a:pt x="175" y="131"/>
                    <a:pt x="229" y="131"/>
                  </a:cubicBezTo>
                  <a:cubicBezTo>
                    <a:pt x="283" y="131"/>
                    <a:pt x="327" y="175"/>
                    <a:pt x="327" y="229"/>
                  </a:cubicBezTo>
                  <a:cubicBezTo>
                    <a:pt x="327" y="284"/>
                    <a:pt x="283" y="327"/>
                    <a:pt x="229" y="327"/>
                  </a:cubicBezTo>
                  <a:close/>
                </a:path>
              </a:pathLst>
            </a:custGeom>
            <a:gradFill>
              <a:gsLst>
                <a:gs pos="0">
                  <a:srgbClr val="F58029"/>
                </a:gs>
                <a:gs pos="100000">
                  <a:srgbClr val="F27211"/>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14" name="Freeform 22"/>
            <p:cNvSpPr>
              <a:spLocks noEditPoints="1"/>
            </p:cNvSpPr>
            <p:nvPr/>
          </p:nvSpPr>
          <p:spPr bwMode="auto">
            <a:xfrm>
              <a:off x="2403983" y="3517351"/>
              <a:ext cx="873442" cy="875057"/>
            </a:xfrm>
            <a:custGeom>
              <a:avLst/>
              <a:gdLst>
                <a:gd name="T0" fmla="*/ 457 w 457"/>
                <a:gd name="T1" fmla="*/ 262 h 458"/>
                <a:gd name="T2" fmla="*/ 457 w 457"/>
                <a:gd name="T3" fmla="*/ 197 h 458"/>
                <a:gd name="T4" fmla="*/ 389 w 457"/>
                <a:gd name="T5" fmla="*/ 197 h 458"/>
                <a:gd name="T6" fmla="*/ 366 w 457"/>
                <a:gd name="T7" fmla="*/ 141 h 458"/>
                <a:gd name="T8" fmla="*/ 415 w 457"/>
                <a:gd name="T9" fmla="*/ 92 h 458"/>
                <a:gd name="T10" fmla="*/ 369 w 457"/>
                <a:gd name="T11" fmla="*/ 46 h 458"/>
                <a:gd name="T12" fmla="*/ 321 w 457"/>
                <a:gd name="T13" fmla="*/ 94 h 458"/>
                <a:gd name="T14" fmla="*/ 261 w 457"/>
                <a:gd name="T15" fmla="*/ 69 h 458"/>
                <a:gd name="T16" fmla="*/ 261 w 457"/>
                <a:gd name="T17" fmla="*/ 0 h 458"/>
                <a:gd name="T18" fmla="*/ 196 w 457"/>
                <a:gd name="T19" fmla="*/ 0 h 458"/>
                <a:gd name="T20" fmla="*/ 196 w 457"/>
                <a:gd name="T21" fmla="*/ 69 h 458"/>
                <a:gd name="T22" fmla="*/ 138 w 457"/>
                <a:gd name="T23" fmla="*/ 93 h 458"/>
                <a:gd name="T24" fmla="*/ 91 w 457"/>
                <a:gd name="T25" fmla="*/ 46 h 458"/>
                <a:gd name="T26" fmla="*/ 45 w 457"/>
                <a:gd name="T27" fmla="*/ 92 h 458"/>
                <a:gd name="T28" fmla="*/ 92 w 457"/>
                <a:gd name="T29" fmla="*/ 139 h 458"/>
                <a:gd name="T30" fmla="*/ 68 w 457"/>
                <a:gd name="T31" fmla="*/ 197 h 458"/>
                <a:gd name="T32" fmla="*/ 0 w 457"/>
                <a:gd name="T33" fmla="*/ 197 h 458"/>
                <a:gd name="T34" fmla="*/ 0 w 457"/>
                <a:gd name="T35" fmla="*/ 262 h 458"/>
                <a:gd name="T36" fmla="*/ 68 w 457"/>
                <a:gd name="T37" fmla="*/ 262 h 458"/>
                <a:gd name="T38" fmla="*/ 93 w 457"/>
                <a:gd name="T39" fmla="*/ 322 h 458"/>
                <a:gd name="T40" fmla="*/ 45 w 457"/>
                <a:gd name="T41" fmla="*/ 370 h 458"/>
                <a:gd name="T42" fmla="*/ 91 w 457"/>
                <a:gd name="T43" fmla="*/ 416 h 458"/>
                <a:gd name="T44" fmla="*/ 140 w 457"/>
                <a:gd name="T45" fmla="*/ 367 h 458"/>
                <a:gd name="T46" fmla="*/ 196 w 457"/>
                <a:gd name="T47" fmla="*/ 390 h 458"/>
                <a:gd name="T48" fmla="*/ 196 w 457"/>
                <a:gd name="T49" fmla="*/ 458 h 458"/>
                <a:gd name="T50" fmla="*/ 261 w 457"/>
                <a:gd name="T51" fmla="*/ 458 h 458"/>
                <a:gd name="T52" fmla="*/ 261 w 457"/>
                <a:gd name="T53" fmla="*/ 390 h 458"/>
                <a:gd name="T54" fmla="*/ 319 w 457"/>
                <a:gd name="T55" fmla="*/ 366 h 458"/>
                <a:gd name="T56" fmla="*/ 369 w 457"/>
                <a:gd name="T57" fmla="*/ 416 h 458"/>
                <a:gd name="T58" fmla="*/ 415 w 457"/>
                <a:gd name="T59" fmla="*/ 370 h 458"/>
                <a:gd name="T60" fmla="*/ 365 w 457"/>
                <a:gd name="T61" fmla="*/ 320 h 458"/>
                <a:gd name="T62" fmla="*/ 389 w 457"/>
                <a:gd name="T63" fmla="*/ 262 h 458"/>
                <a:gd name="T64" fmla="*/ 457 w 457"/>
                <a:gd name="T65" fmla="*/ 262 h 458"/>
                <a:gd name="T66" fmla="*/ 229 w 457"/>
                <a:gd name="T67" fmla="*/ 328 h 458"/>
                <a:gd name="T68" fmla="*/ 130 w 457"/>
                <a:gd name="T69" fmla="*/ 229 h 458"/>
                <a:gd name="T70" fmla="*/ 229 w 457"/>
                <a:gd name="T71" fmla="*/ 131 h 458"/>
                <a:gd name="T72" fmla="*/ 327 w 457"/>
                <a:gd name="T73" fmla="*/ 229 h 458"/>
                <a:gd name="T74" fmla="*/ 229 w 457"/>
                <a:gd name="T75" fmla="*/ 328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7" h="458">
                  <a:moveTo>
                    <a:pt x="457" y="262"/>
                  </a:moveTo>
                  <a:cubicBezTo>
                    <a:pt x="457" y="197"/>
                    <a:pt x="457" y="197"/>
                    <a:pt x="457" y="197"/>
                  </a:cubicBezTo>
                  <a:cubicBezTo>
                    <a:pt x="389" y="197"/>
                    <a:pt x="389" y="197"/>
                    <a:pt x="389" y="197"/>
                  </a:cubicBezTo>
                  <a:cubicBezTo>
                    <a:pt x="385" y="177"/>
                    <a:pt x="377" y="158"/>
                    <a:pt x="366" y="141"/>
                  </a:cubicBezTo>
                  <a:cubicBezTo>
                    <a:pt x="415" y="92"/>
                    <a:pt x="415" y="92"/>
                    <a:pt x="415" y="92"/>
                  </a:cubicBezTo>
                  <a:cubicBezTo>
                    <a:pt x="369" y="46"/>
                    <a:pt x="369" y="46"/>
                    <a:pt x="369" y="46"/>
                  </a:cubicBezTo>
                  <a:cubicBezTo>
                    <a:pt x="321" y="94"/>
                    <a:pt x="321" y="94"/>
                    <a:pt x="321" y="94"/>
                  </a:cubicBezTo>
                  <a:cubicBezTo>
                    <a:pt x="303" y="82"/>
                    <a:pt x="283" y="74"/>
                    <a:pt x="261" y="69"/>
                  </a:cubicBezTo>
                  <a:cubicBezTo>
                    <a:pt x="261" y="0"/>
                    <a:pt x="261" y="0"/>
                    <a:pt x="261" y="0"/>
                  </a:cubicBezTo>
                  <a:cubicBezTo>
                    <a:pt x="196" y="0"/>
                    <a:pt x="196" y="0"/>
                    <a:pt x="196" y="0"/>
                  </a:cubicBezTo>
                  <a:cubicBezTo>
                    <a:pt x="196" y="69"/>
                    <a:pt x="196" y="69"/>
                    <a:pt x="196" y="69"/>
                  </a:cubicBezTo>
                  <a:cubicBezTo>
                    <a:pt x="175" y="73"/>
                    <a:pt x="156" y="82"/>
                    <a:pt x="138" y="93"/>
                  </a:cubicBezTo>
                  <a:cubicBezTo>
                    <a:pt x="91" y="46"/>
                    <a:pt x="91" y="46"/>
                    <a:pt x="91" y="46"/>
                  </a:cubicBezTo>
                  <a:cubicBezTo>
                    <a:pt x="45" y="92"/>
                    <a:pt x="45" y="92"/>
                    <a:pt x="45" y="92"/>
                  </a:cubicBezTo>
                  <a:cubicBezTo>
                    <a:pt x="92" y="139"/>
                    <a:pt x="92" y="139"/>
                    <a:pt x="92" y="139"/>
                  </a:cubicBezTo>
                  <a:cubicBezTo>
                    <a:pt x="81" y="156"/>
                    <a:pt x="72" y="176"/>
                    <a:pt x="68" y="197"/>
                  </a:cubicBezTo>
                  <a:cubicBezTo>
                    <a:pt x="0" y="197"/>
                    <a:pt x="0" y="197"/>
                    <a:pt x="0" y="197"/>
                  </a:cubicBezTo>
                  <a:cubicBezTo>
                    <a:pt x="0" y="262"/>
                    <a:pt x="0" y="262"/>
                    <a:pt x="0" y="262"/>
                  </a:cubicBezTo>
                  <a:cubicBezTo>
                    <a:pt x="68" y="262"/>
                    <a:pt x="68" y="262"/>
                    <a:pt x="68" y="262"/>
                  </a:cubicBezTo>
                  <a:cubicBezTo>
                    <a:pt x="73" y="284"/>
                    <a:pt x="81" y="304"/>
                    <a:pt x="93" y="322"/>
                  </a:cubicBezTo>
                  <a:cubicBezTo>
                    <a:pt x="45" y="370"/>
                    <a:pt x="45" y="370"/>
                    <a:pt x="45" y="370"/>
                  </a:cubicBezTo>
                  <a:cubicBezTo>
                    <a:pt x="91" y="416"/>
                    <a:pt x="91" y="416"/>
                    <a:pt x="91" y="416"/>
                  </a:cubicBezTo>
                  <a:cubicBezTo>
                    <a:pt x="140" y="367"/>
                    <a:pt x="140" y="367"/>
                    <a:pt x="140" y="367"/>
                  </a:cubicBezTo>
                  <a:cubicBezTo>
                    <a:pt x="157" y="378"/>
                    <a:pt x="176" y="386"/>
                    <a:pt x="196" y="390"/>
                  </a:cubicBezTo>
                  <a:cubicBezTo>
                    <a:pt x="196" y="458"/>
                    <a:pt x="196" y="458"/>
                    <a:pt x="196" y="458"/>
                  </a:cubicBezTo>
                  <a:cubicBezTo>
                    <a:pt x="261" y="458"/>
                    <a:pt x="261" y="458"/>
                    <a:pt x="261" y="458"/>
                  </a:cubicBezTo>
                  <a:cubicBezTo>
                    <a:pt x="261" y="390"/>
                    <a:pt x="261" y="390"/>
                    <a:pt x="261" y="390"/>
                  </a:cubicBezTo>
                  <a:cubicBezTo>
                    <a:pt x="282" y="385"/>
                    <a:pt x="301" y="377"/>
                    <a:pt x="319" y="366"/>
                  </a:cubicBezTo>
                  <a:cubicBezTo>
                    <a:pt x="369" y="416"/>
                    <a:pt x="369" y="416"/>
                    <a:pt x="369" y="416"/>
                  </a:cubicBezTo>
                  <a:cubicBezTo>
                    <a:pt x="415" y="370"/>
                    <a:pt x="415" y="370"/>
                    <a:pt x="415" y="370"/>
                  </a:cubicBezTo>
                  <a:cubicBezTo>
                    <a:pt x="365" y="320"/>
                    <a:pt x="365" y="320"/>
                    <a:pt x="365" y="320"/>
                  </a:cubicBezTo>
                  <a:cubicBezTo>
                    <a:pt x="376" y="302"/>
                    <a:pt x="385" y="283"/>
                    <a:pt x="389" y="262"/>
                  </a:cubicBezTo>
                  <a:lnTo>
                    <a:pt x="457" y="262"/>
                  </a:lnTo>
                  <a:close/>
                  <a:moveTo>
                    <a:pt x="229" y="328"/>
                  </a:moveTo>
                  <a:cubicBezTo>
                    <a:pt x="174" y="327"/>
                    <a:pt x="130" y="284"/>
                    <a:pt x="130" y="229"/>
                  </a:cubicBezTo>
                  <a:cubicBezTo>
                    <a:pt x="130" y="175"/>
                    <a:pt x="174" y="131"/>
                    <a:pt x="229" y="131"/>
                  </a:cubicBezTo>
                  <a:cubicBezTo>
                    <a:pt x="283" y="131"/>
                    <a:pt x="327" y="175"/>
                    <a:pt x="327" y="229"/>
                  </a:cubicBezTo>
                  <a:cubicBezTo>
                    <a:pt x="327" y="284"/>
                    <a:pt x="283" y="327"/>
                    <a:pt x="229" y="328"/>
                  </a:cubicBezTo>
                  <a:close/>
                </a:path>
              </a:pathLst>
            </a:custGeom>
            <a:gradFill>
              <a:gsLst>
                <a:gs pos="0">
                  <a:srgbClr val="355766"/>
                </a:gs>
                <a:gs pos="100000">
                  <a:srgbClr val="294E5E"/>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15" name="Freeform 23"/>
            <p:cNvSpPr>
              <a:spLocks noEditPoints="1"/>
            </p:cNvSpPr>
            <p:nvPr/>
          </p:nvSpPr>
          <p:spPr bwMode="auto">
            <a:xfrm>
              <a:off x="4171873" y="2120329"/>
              <a:ext cx="399957" cy="400765"/>
            </a:xfrm>
            <a:custGeom>
              <a:avLst/>
              <a:gdLst>
                <a:gd name="T0" fmla="*/ 209 w 209"/>
                <a:gd name="T1" fmla="*/ 120 h 210"/>
                <a:gd name="T2" fmla="*/ 209 w 209"/>
                <a:gd name="T3" fmla="*/ 90 h 210"/>
                <a:gd name="T4" fmla="*/ 178 w 209"/>
                <a:gd name="T5" fmla="*/ 90 h 210"/>
                <a:gd name="T6" fmla="*/ 168 w 209"/>
                <a:gd name="T7" fmla="*/ 65 h 210"/>
                <a:gd name="T8" fmla="*/ 190 w 209"/>
                <a:gd name="T9" fmla="*/ 42 h 210"/>
                <a:gd name="T10" fmla="*/ 169 w 209"/>
                <a:gd name="T11" fmla="*/ 21 h 210"/>
                <a:gd name="T12" fmla="*/ 147 w 209"/>
                <a:gd name="T13" fmla="*/ 43 h 210"/>
                <a:gd name="T14" fmla="*/ 120 w 209"/>
                <a:gd name="T15" fmla="*/ 32 h 210"/>
                <a:gd name="T16" fmla="*/ 120 w 209"/>
                <a:gd name="T17" fmla="*/ 0 h 210"/>
                <a:gd name="T18" fmla="*/ 90 w 209"/>
                <a:gd name="T19" fmla="*/ 0 h 210"/>
                <a:gd name="T20" fmla="*/ 90 w 209"/>
                <a:gd name="T21" fmla="*/ 32 h 210"/>
                <a:gd name="T22" fmla="*/ 63 w 209"/>
                <a:gd name="T23" fmla="*/ 42 h 210"/>
                <a:gd name="T24" fmla="*/ 42 w 209"/>
                <a:gd name="T25" fmla="*/ 21 h 210"/>
                <a:gd name="T26" fmla="*/ 21 w 209"/>
                <a:gd name="T27" fmla="*/ 42 h 210"/>
                <a:gd name="T28" fmla="*/ 42 w 209"/>
                <a:gd name="T29" fmla="*/ 64 h 210"/>
                <a:gd name="T30" fmla="*/ 31 w 209"/>
                <a:gd name="T31" fmla="*/ 90 h 210"/>
                <a:gd name="T32" fmla="*/ 0 w 209"/>
                <a:gd name="T33" fmla="*/ 90 h 210"/>
                <a:gd name="T34" fmla="*/ 0 w 209"/>
                <a:gd name="T35" fmla="*/ 120 h 210"/>
                <a:gd name="T36" fmla="*/ 31 w 209"/>
                <a:gd name="T37" fmla="*/ 120 h 210"/>
                <a:gd name="T38" fmla="*/ 43 w 209"/>
                <a:gd name="T39" fmla="*/ 147 h 210"/>
                <a:gd name="T40" fmla="*/ 21 w 209"/>
                <a:gd name="T41" fmla="*/ 169 h 210"/>
                <a:gd name="T42" fmla="*/ 42 w 209"/>
                <a:gd name="T43" fmla="*/ 190 h 210"/>
                <a:gd name="T44" fmla="*/ 64 w 209"/>
                <a:gd name="T45" fmla="*/ 168 h 210"/>
                <a:gd name="T46" fmla="*/ 90 w 209"/>
                <a:gd name="T47" fmla="*/ 178 h 210"/>
                <a:gd name="T48" fmla="*/ 90 w 209"/>
                <a:gd name="T49" fmla="*/ 210 h 210"/>
                <a:gd name="T50" fmla="*/ 120 w 209"/>
                <a:gd name="T51" fmla="*/ 210 h 210"/>
                <a:gd name="T52" fmla="*/ 120 w 209"/>
                <a:gd name="T53" fmla="*/ 178 h 210"/>
                <a:gd name="T54" fmla="*/ 146 w 209"/>
                <a:gd name="T55" fmla="*/ 167 h 210"/>
                <a:gd name="T56" fmla="*/ 169 w 209"/>
                <a:gd name="T57" fmla="*/ 190 h 210"/>
                <a:gd name="T58" fmla="*/ 190 w 209"/>
                <a:gd name="T59" fmla="*/ 169 h 210"/>
                <a:gd name="T60" fmla="*/ 167 w 209"/>
                <a:gd name="T61" fmla="*/ 146 h 210"/>
                <a:gd name="T62" fmla="*/ 178 w 209"/>
                <a:gd name="T63" fmla="*/ 120 h 210"/>
                <a:gd name="T64" fmla="*/ 209 w 209"/>
                <a:gd name="T65" fmla="*/ 120 h 210"/>
                <a:gd name="T66" fmla="*/ 105 w 209"/>
                <a:gd name="T67" fmla="*/ 150 h 210"/>
                <a:gd name="T68" fmla="*/ 60 w 209"/>
                <a:gd name="T69" fmla="*/ 105 h 210"/>
                <a:gd name="T70" fmla="*/ 105 w 209"/>
                <a:gd name="T71" fmla="*/ 60 h 210"/>
                <a:gd name="T72" fmla="*/ 150 w 209"/>
                <a:gd name="T73" fmla="*/ 105 h 210"/>
                <a:gd name="T74" fmla="*/ 105 w 209"/>
                <a:gd name="T75" fmla="*/ 15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9" h="210">
                  <a:moveTo>
                    <a:pt x="209" y="120"/>
                  </a:moveTo>
                  <a:cubicBezTo>
                    <a:pt x="209" y="90"/>
                    <a:pt x="209" y="90"/>
                    <a:pt x="209" y="90"/>
                  </a:cubicBezTo>
                  <a:cubicBezTo>
                    <a:pt x="178" y="90"/>
                    <a:pt x="178" y="90"/>
                    <a:pt x="178" y="90"/>
                  </a:cubicBezTo>
                  <a:cubicBezTo>
                    <a:pt x="176" y="81"/>
                    <a:pt x="173" y="72"/>
                    <a:pt x="168" y="65"/>
                  </a:cubicBezTo>
                  <a:cubicBezTo>
                    <a:pt x="190" y="42"/>
                    <a:pt x="190" y="42"/>
                    <a:pt x="190" y="42"/>
                  </a:cubicBezTo>
                  <a:cubicBezTo>
                    <a:pt x="169" y="21"/>
                    <a:pt x="169" y="21"/>
                    <a:pt x="169" y="21"/>
                  </a:cubicBezTo>
                  <a:cubicBezTo>
                    <a:pt x="147" y="43"/>
                    <a:pt x="147" y="43"/>
                    <a:pt x="147" y="43"/>
                  </a:cubicBezTo>
                  <a:cubicBezTo>
                    <a:pt x="139" y="38"/>
                    <a:pt x="130" y="34"/>
                    <a:pt x="120" y="32"/>
                  </a:cubicBezTo>
                  <a:cubicBezTo>
                    <a:pt x="120" y="0"/>
                    <a:pt x="120" y="0"/>
                    <a:pt x="120" y="0"/>
                  </a:cubicBezTo>
                  <a:cubicBezTo>
                    <a:pt x="90" y="0"/>
                    <a:pt x="90" y="0"/>
                    <a:pt x="90" y="0"/>
                  </a:cubicBezTo>
                  <a:cubicBezTo>
                    <a:pt x="90" y="32"/>
                    <a:pt x="90" y="32"/>
                    <a:pt x="90" y="32"/>
                  </a:cubicBezTo>
                  <a:cubicBezTo>
                    <a:pt x="80" y="34"/>
                    <a:pt x="71" y="37"/>
                    <a:pt x="63" y="42"/>
                  </a:cubicBezTo>
                  <a:cubicBezTo>
                    <a:pt x="42" y="21"/>
                    <a:pt x="42" y="21"/>
                    <a:pt x="42" y="21"/>
                  </a:cubicBezTo>
                  <a:cubicBezTo>
                    <a:pt x="21" y="42"/>
                    <a:pt x="21" y="42"/>
                    <a:pt x="21" y="42"/>
                  </a:cubicBezTo>
                  <a:cubicBezTo>
                    <a:pt x="42" y="64"/>
                    <a:pt x="42" y="64"/>
                    <a:pt x="42" y="64"/>
                  </a:cubicBezTo>
                  <a:cubicBezTo>
                    <a:pt x="37" y="72"/>
                    <a:pt x="33" y="80"/>
                    <a:pt x="31" y="90"/>
                  </a:cubicBezTo>
                  <a:cubicBezTo>
                    <a:pt x="0" y="90"/>
                    <a:pt x="0" y="90"/>
                    <a:pt x="0" y="90"/>
                  </a:cubicBezTo>
                  <a:cubicBezTo>
                    <a:pt x="0" y="120"/>
                    <a:pt x="0" y="120"/>
                    <a:pt x="0" y="120"/>
                  </a:cubicBezTo>
                  <a:cubicBezTo>
                    <a:pt x="31" y="120"/>
                    <a:pt x="31" y="120"/>
                    <a:pt x="31" y="120"/>
                  </a:cubicBezTo>
                  <a:cubicBezTo>
                    <a:pt x="33" y="130"/>
                    <a:pt x="37" y="139"/>
                    <a:pt x="43" y="147"/>
                  </a:cubicBezTo>
                  <a:cubicBezTo>
                    <a:pt x="21" y="169"/>
                    <a:pt x="21" y="169"/>
                    <a:pt x="21" y="169"/>
                  </a:cubicBezTo>
                  <a:cubicBezTo>
                    <a:pt x="42" y="190"/>
                    <a:pt x="42" y="190"/>
                    <a:pt x="42" y="190"/>
                  </a:cubicBezTo>
                  <a:cubicBezTo>
                    <a:pt x="64" y="168"/>
                    <a:pt x="64" y="168"/>
                    <a:pt x="64" y="168"/>
                  </a:cubicBezTo>
                  <a:cubicBezTo>
                    <a:pt x="72" y="173"/>
                    <a:pt x="81" y="176"/>
                    <a:pt x="90" y="178"/>
                  </a:cubicBezTo>
                  <a:cubicBezTo>
                    <a:pt x="90" y="210"/>
                    <a:pt x="90" y="210"/>
                    <a:pt x="90" y="210"/>
                  </a:cubicBezTo>
                  <a:cubicBezTo>
                    <a:pt x="120" y="210"/>
                    <a:pt x="120" y="210"/>
                    <a:pt x="120" y="210"/>
                  </a:cubicBezTo>
                  <a:cubicBezTo>
                    <a:pt x="120" y="178"/>
                    <a:pt x="120" y="178"/>
                    <a:pt x="120" y="178"/>
                  </a:cubicBezTo>
                  <a:cubicBezTo>
                    <a:pt x="129" y="176"/>
                    <a:pt x="138" y="172"/>
                    <a:pt x="146" y="167"/>
                  </a:cubicBezTo>
                  <a:cubicBezTo>
                    <a:pt x="169" y="190"/>
                    <a:pt x="169" y="190"/>
                    <a:pt x="169" y="190"/>
                  </a:cubicBezTo>
                  <a:cubicBezTo>
                    <a:pt x="190" y="169"/>
                    <a:pt x="190" y="169"/>
                    <a:pt x="190" y="169"/>
                  </a:cubicBezTo>
                  <a:cubicBezTo>
                    <a:pt x="167" y="146"/>
                    <a:pt x="167" y="146"/>
                    <a:pt x="167" y="146"/>
                  </a:cubicBezTo>
                  <a:cubicBezTo>
                    <a:pt x="172" y="138"/>
                    <a:pt x="176" y="129"/>
                    <a:pt x="178" y="120"/>
                  </a:cubicBezTo>
                  <a:lnTo>
                    <a:pt x="209" y="120"/>
                  </a:lnTo>
                  <a:close/>
                  <a:moveTo>
                    <a:pt x="105" y="150"/>
                  </a:moveTo>
                  <a:cubicBezTo>
                    <a:pt x="80" y="150"/>
                    <a:pt x="60" y="130"/>
                    <a:pt x="60" y="105"/>
                  </a:cubicBezTo>
                  <a:cubicBezTo>
                    <a:pt x="60" y="80"/>
                    <a:pt x="80" y="60"/>
                    <a:pt x="105" y="60"/>
                  </a:cubicBezTo>
                  <a:cubicBezTo>
                    <a:pt x="129" y="60"/>
                    <a:pt x="149" y="80"/>
                    <a:pt x="150" y="105"/>
                  </a:cubicBezTo>
                  <a:cubicBezTo>
                    <a:pt x="149" y="130"/>
                    <a:pt x="129" y="150"/>
                    <a:pt x="105" y="150"/>
                  </a:cubicBezTo>
                  <a:close/>
                </a:path>
              </a:pathLst>
            </a:custGeom>
            <a:gradFill>
              <a:gsLst>
                <a:gs pos="0">
                  <a:srgbClr val="F58029"/>
                </a:gs>
                <a:gs pos="100000">
                  <a:srgbClr val="F27211"/>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16" name="Freeform 24"/>
            <p:cNvSpPr>
              <a:spLocks noEditPoints="1"/>
            </p:cNvSpPr>
            <p:nvPr/>
          </p:nvSpPr>
          <p:spPr bwMode="auto">
            <a:xfrm>
              <a:off x="2097753" y="1717140"/>
              <a:ext cx="510652" cy="508228"/>
            </a:xfrm>
            <a:custGeom>
              <a:avLst/>
              <a:gdLst>
                <a:gd name="T0" fmla="*/ 267 w 267"/>
                <a:gd name="T1" fmla="*/ 163 h 266"/>
                <a:gd name="T2" fmla="*/ 267 w 267"/>
                <a:gd name="T3" fmla="*/ 109 h 266"/>
                <a:gd name="T4" fmla="*/ 263 w 267"/>
                <a:gd name="T5" fmla="*/ 105 h 266"/>
                <a:gd name="T6" fmla="*/ 221 w 267"/>
                <a:gd name="T7" fmla="*/ 85 h 266"/>
                <a:gd name="T8" fmla="*/ 248 w 267"/>
                <a:gd name="T9" fmla="*/ 59 h 266"/>
                <a:gd name="T10" fmla="*/ 210 w 267"/>
                <a:gd name="T11" fmla="*/ 21 h 266"/>
                <a:gd name="T12" fmla="*/ 204 w 267"/>
                <a:gd name="T13" fmla="*/ 21 h 266"/>
                <a:gd name="T14" fmla="*/ 162 w 267"/>
                <a:gd name="T15" fmla="*/ 37 h 266"/>
                <a:gd name="T16" fmla="*/ 162 w 267"/>
                <a:gd name="T17" fmla="*/ 0 h 266"/>
                <a:gd name="T18" fmla="*/ 108 w 267"/>
                <a:gd name="T19" fmla="*/ 0 h 266"/>
                <a:gd name="T20" fmla="*/ 104 w 267"/>
                <a:gd name="T21" fmla="*/ 4 h 266"/>
                <a:gd name="T22" fmla="*/ 87 w 267"/>
                <a:gd name="T23" fmla="*/ 44 h 266"/>
                <a:gd name="T24" fmla="*/ 60 w 267"/>
                <a:gd name="T25" fmla="*/ 18 h 266"/>
                <a:gd name="T26" fmla="*/ 22 w 267"/>
                <a:gd name="T27" fmla="*/ 56 h 266"/>
                <a:gd name="T28" fmla="*/ 22 w 267"/>
                <a:gd name="T29" fmla="*/ 62 h 266"/>
                <a:gd name="T30" fmla="*/ 37 w 267"/>
                <a:gd name="T31" fmla="*/ 103 h 266"/>
                <a:gd name="T32" fmla="*/ 0 w 267"/>
                <a:gd name="T33" fmla="*/ 103 h 266"/>
                <a:gd name="T34" fmla="*/ 0 w 267"/>
                <a:gd name="T35" fmla="*/ 157 h 266"/>
                <a:gd name="T36" fmla="*/ 5 w 267"/>
                <a:gd name="T37" fmla="*/ 161 h 266"/>
                <a:gd name="T38" fmla="*/ 45 w 267"/>
                <a:gd name="T39" fmla="*/ 182 h 266"/>
                <a:gd name="T40" fmla="*/ 19 w 267"/>
                <a:gd name="T41" fmla="*/ 207 h 266"/>
                <a:gd name="T42" fmla="*/ 57 w 267"/>
                <a:gd name="T43" fmla="*/ 245 h 266"/>
                <a:gd name="T44" fmla="*/ 63 w 267"/>
                <a:gd name="T45" fmla="*/ 245 h 266"/>
                <a:gd name="T46" fmla="*/ 106 w 267"/>
                <a:gd name="T47" fmla="*/ 230 h 266"/>
                <a:gd name="T48" fmla="*/ 106 w 267"/>
                <a:gd name="T49" fmla="*/ 266 h 266"/>
                <a:gd name="T50" fmla="*/ 159 w 267"/>
                <a:gd name="T51" fmla="*/ 266 h 266"/>
                <a:gd name="T52" fmla="*/ 163 w 267"/>
                <a:gd name="T53" fmla="*/ 262 h 266"/>
                <a:gd name="T54" fmla="*/ 180 w 267"/>
                <a:gd name="T55" fmla="*/ 221 h 266"/>
                <a:gd name="T56" fmla="*/ 207 w 267"/>
                <a:gd name="T57" fmla="*/ 248 h 266"/>
                <a:gd name="T58" fmla="*/ 245 w 267"/>
                <a:gd name="T59" fmla="*/ 210 h 266"/>
                <a:gd name="T60" fmla="*/ 245 w 267"/>
                <a:gd name="T61" fmla="*/ 204 h 266"/>
                <a:gd name="T62" fmla="*/ 229 w 267"/>
                <a:gd name="T63" fmla="*/ 163 h 266"/>
                <a:gd name="T64" fmla="*/ 193 w 267"/>
                <a:gd name="T65" fmla="*/ 133 h 266"/>
                <a:gd name="T66" fmla="*/ 73 w 267"/>
                <a:gd name="T67" fmla="*/ 133 h 266"/>
                <a:gd name="T68" fmla="*/ 193 w 267"/>
                <a:gd name="T69" fmla="*/ 13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67" h="266">
                  <a:moveTo>
                    <a:pt x="263" y="163"/>
                  </a:moveTo>
                  <a:cubicBezTo>
                    <a:pt x="267" y="163"/>
                    <a:pt x="267" y="163"/>
                    <a:pt x="267" y="163"/>
                  </a:cubicBezTo>
                  <a:cubicBezTo>
                    <a:pt x="267" y="158"/>
                    <a:pt x="267" y="158"/>
                    <a:pt x="267" y="158"/>
                  </a:cubicBezTo>
                  <a:cubicBezTo>
                    <a:pt x="267" y="109"/>
                    <a:pt x="267" y="109"/>
                    <a:pt x="267" y="109"/>
                  </a:cubicBezTo>
                  <a:cubicBezTo>
                    <a:pt x="267" y="105"/>
                    <a:pt x="267" y="105"/>
                    <a:pt x="267" y="105"/>
                  </a:cubicBezTo>
                  <a:cubicBezTo>
                    <a:pt x="263" y="105"/>
                    <a:pt x="263" y="105"/>
                    <a:pt x="263" y="105"/>
                  </a:cubicBezTo>
                  <a:cubicBezTo>
                    <a:pt x="229" y="105"/>
                    <a:pt x="229" y="105"/>
                    <a:pt x="229" y="105"/>
                  </a:cubicBezTo>
                  <a:cubicBezTo>
                    <a:pt x="227" y="98"/>
                    <a:pt x="225" y="91"/>
                    <a:pt x="221" y="85"/>
                  </a:cubicBezTo>
                  <a:cubicBezTo>
                    <a:pt x="245" y="62"/>
                    <a:pt x="245" y="62"/>
                    <a:pt x="245" y="62"/>
                  </a:cubicBezTo>
                  <a:cubicBezTo>
                    <a:pt x="248" y="59"/>
                    <a:pt x="248" y="59"/>
                    <a:pt x="248" y="59"/>
                  </a:cubicBezTo>
                  <a:cubicBezTo>
                    <a:pt x="245" y="56"/>
                    <a:pt x="245" y="56"/>
                    <a:pt x="245" y="56"/>
                  </a:cubicBezTo>
                  <a:cubicBezTo>
                    <a:pt x="210" y="21"/>
                    <a:pt x="210" y="21"/>
                    <a:pt x="210" y="21"/>
                  </a:cubicBezTo>
                  <a:cubicBezTo>
                    <a:pt x="207" y="18"/>
                    <a:pt x="207" y="18"/>
                    <a:pt x="207" y="18"/>
                  </a:cubicBezTo>
                  <a:cubicBezTo>
                    <a:pt x="204" y="21"/>
                    <a:pt x="204" y="21"/>
                    <a:pt x="204" y="21"/>
                  </a:cubicBezTo>
                  <a:cubicBezTo>
                    <a:pt x="180" y="44"/>
                    <a:pt x="180" y="44"/>
                    <a:pt x="180" y="44"/>
                  </a:cubicBezTo>
                  <a:cubicBezTo>
                    <a:pt x="174" y="41"/>
                    <a:pt x="168" y="39"/>
                    <a:pt x="162" y="37"/>
                  </a:cubicBezTo>
                  <a:cubicBezTo>
                    <a:pt x="162" y="4"/>
                    <a:pt x="162" y="4"/>
                    <a:pt x="162" y="4"/>
                  </a:cubicBezTo>
                  <a:cubicBezTo>
                    <a:pt x="162" y="0"/>
                    <a:pt x="162" y="0"/>
                    <a:pt x="162" y="0"/>
                  </a:cubicBezTo>
                  <a:cubicBezTo>
                    <a:pt x="158" y="0"/>
                    <a:pt x="158" y="0"/>
                    <a:pt x="158" y="0"/>
                  </a:cubicBezTo>
                  <a:cubicBezTo>
                    <a:pt x="108" y="0"/>
                    <a:pt x="108" y="0"/>
                    <a:pt x="108" y="0"/>
                  </a:cubicBezTo>
                  <a:cubicBezTo>
                    <a:pt x="104" y="0"/>
                    <a:pt x="104" y="0"/>
                    <a:pt x="104" y="0"/>
                  </a:cubicBezTo>
                  <a:cubicBezTo>
                    <a:pt x="104" y="4"/>
                    <a:pt x="104" y="4"/>
                    <a:pt x="104" y="4"/>
                  </a:cubicBezTo>
                  <a:cubicBezTo>
                    <a:pt x="104" y="37"/>
                    <a:pt x="104" y="37"/>
                    <a:pt x="104" y="37"/>
                  </a:cubicBezTo>
                  <a:cubicBezTo>
                    <a:pt x="98" y="39"/>
                    <a:pt x="92" y="41"/>
                    <a:pt x="87" y="44"/>
                  </a:cubicBezTo>
                  <a:cubicBezTo>
                    <a:pt x="63" y="21"/>
                    <a:pt x="63" y="21"/>
                    <a:pt x="63" y="21"/>
                  </a:cubicBezTo>
                  <a:cubicBezTo>
                    <a:pt x="60" y="18"/>
                    <a:pt x="60" y="18"/>
                    <a:pt x="60" y="18"/>
                  </a:cubicBezTo>
                  <a:cubicBezTo>
                    <a:pt x="57" y="21"/>
                    <a:pt x="57" y="21"/>
                    <a:pt x="57" y="21"/>
                  </a:cubicBezTo>
                  <a:cubicBezTo>
                    <a:pt x="22" y="56"/>
                    <a:pt x="22" y="56"/>
                    <a:pt x="22" y="56"/>
                  </a:cubicBezTo>
                  <a:cubicBezTo>
                    <a:pt x="19" y="59"/>
                    <a:pt x="19" y="59"/>
                    <a:pt x="19" y="59"/>
                  </a:cubicBezTo>
                  <a:cubicBezTo>
                    <a:pt x="22" y="62"/>
                    <a:pt x="22" y="62"/>
                    <a:pt x="22" y="62"/>
                  </a:cubicBezTo>
                  <a:cubicBezTo>
                    <a:pt x="45" y="84"/>
                    <a:pt x="45" y="84"/>
                    <a:pt x="45" y="84"/>
                  </a:cubicBezTo>
                  <a:cubicBezTo>
                    <a:pt x="42" y="90"/>
                    <a:pt x="39" y="97"/>
                    <a:pt x="37" y="103"/>
                  </a:cubicBezTo>
                  <a:cubicBezTo>
                    <a:pt x="5" y="103"/>
                    <a:pt x="5" y="103"/>
                    <a:pt x="5" y="103"/>
                  </a:cubicBezTo>
                  <a:cubicBezTo>
                    <a:pt x="0" y="103"/>
                    <a:pt x="0" y="103"/>
                    <a:pt x="0" y="103"/>
                  </a:cubicBezTo>
                  <a:cubicBezTo>
                    <a:pt x="0" y="108"/>
                    <a:pt x="0" y="108"/>
                    <a:pt x="0" y="108"/>
                  </a:cubicBezTo>
                  <a:cubicBezTo>
                    <a:pt x="0" y="157"/>
                    <a:pt x="0" y="157"/>
                    <a:pt x="0" y="157"/>
                  </a:cubicBezTo>
                  <a:cubicBezTo>
                    <a:pt x="0" y="161"/>
                    <a:pt x="0" y="161"/>
                    <a:pt x="0" y="161"/>
                  </a:cubicBezTo>
                  <a:cubicBezTo>
                    <a:pt x="5" y="161"/>
                    <a:pt x="5" y="161"/>
                    <a:pt x="5" y="161"/>
                  </a:cubicBezTo>
                  <a:cubicBezTo>
                    <a:pt x="37" y="161"/>
                    <a:pt x="37" y="161"/>
                    <a:pt x="37" y="161"/>
                  </a:cubicBezTo>
                  <a:cubicBezTo>
                    <a:pt x="39" y="168"/>
                    <a:pt x="42" y="175"/>
                    <a:pt x="45" y="182"/>
                  </a:cubicBezTo>
                  <a:cubicBezTo>
                    <a:pt x="22" y="204"/>
                    <a:pt x="22" y="204"/>
                    <a:pt x="22" y="204"/>
                  </a:cubicBezTo>
                  <a:cubicBezTo>
                    <a:pt x="19" y="207"/>
                    <a:pt x="19" y="207"/>
                    <a:pt x="19" y="207"/>
                  </a:cubicBezTo>
                  <a:cubicBezTo>
                    <a:pt x="22" y="210"/>
                    <a:pt x="22" y="210"/>
                    <a:pt x="22" y="210"/>
                  </a:cubicBezTo>
                  <a:cubicBezTo>
                    <a:pt x="57" y="245"/>
                    <a:pt x="57" y="245"/>
                    <a:pt x="57" y="245"/>
                  </a:cubicBezTo>
                  <a:cubicBezTo>
                    <a:pt x="60" y="248"/>
                    <a:pt x="60" y="248"/>
                    <a:pt x="60" y="248"/>
                  </a:cubicBezTo>
                  <a:cubicBezTo>
                    <a:pt x="63" y="245"/>
                    <a:pt x="63" y="245"/>
                    <a:pt x="63" y="245"/>
                  </a:cubicBezTo>
                  <a:cubicBezTo>
                    <a:pt x="87" y="222"/>
                    <a:pt x="87" y="222"/>
                    <a:pt x="87" y="222"/>
                  </a:cubicBezTo>
                  <a:cubicBezTo>
                    <a:pt x="93" y="225"/>
                    <a:pt x="99" y="228"/>
                    <a:pt x="106" y="230"/>
                  </a:cubicBezTo>
                  <a:cubicBezTo>
                    <a:pt x="106" y="262"/>
                    <a:pt x="106" y="262"/>
                    <a:pt x="106" y="262"/>
                  </a:cubicBezTo>
                  <a:cubicBezTo>
                    <a:pt x="106" y="266"/>
                    <a:pt x="106" y="266"/>
                    <a:pt x="106" y="266"/>
                  </a:cubicBezTo>
                  <a:cubicBezTo>
                    <a:pt x="110" y="266"/>
                    <a:pt x="110" y="266"/>
                    <a:pt x="110" y="266"/>
                  </a:cubicBezTo>
                  <a:cubicBezTo>
                    <a:pt x="159" y="266"/>
                    <a:pt x="159" y="266"/>
                    <a:pt x="159" y="266"/>
                  </a:cubicBezTo>
                  <a:cubicBezTo>
                    <a:pt x="163" y="266"/>
                    <a:pt x="163" y="266"/>
                    <a:pt x="163" y="266"/>
                  </a:cubicBezTo>
                  <a:cubicBezTo>
                    <a:pt x="163" y="262"/>
                    <a:pt x="163" y="262"/>
                    <a:pt x="163" y="262"/>
                  </a:cubicBezTo>
                  <a:cubicBezTo>
                    <a:pt x="163" y="229"/>
                    <a:pt x="163" y="229"/>
                    <a:pt x="163" y="229"/>
                  </a:cubicBezTo>
                  <a:cubicBezTo>
                    <a:pt x="169" y="227"/>
                    <a:pt x="175" y="224"/>
                    <a:pt x="180" y="221"/>
                  </a:cubicBezTo>
                  <a:cubicBezTo>
                    <a:pt x="204" y="245"/>
                    <a:pt x="204" y="245"/>
                    <a:pt x="204" y="245"/>
                  </a:cubicBezTo>
                  <a:cubicBezTo>
                    <a:pt x="207" y="248"/>
                    <a:pt x="207" y="248"/>
                    <a:pt x="207" y="248"/>
                  </a:cubicBezTo>
                  <a:cubicBezTo>
                    <a:pt x="210" y="245"/>
                    <a:pt x="210" y="245"/>
                    <a:pt x="210" y="245"/>
                  </a:cubicBezTo>
                  <a:cubicBezTo>
                    <a:pt x="245" y="210"/>
                    <a:pt x="245" y="210"/>
                    <a:pt x="245" y="210"/>
                  </a:cubicBezTo>
                  <a:cubicBezTo>
                    <a:pt x="248" y="207"/>
                    <a:pt x="248" y="207"/>
                    <a:pt x="248" y="207"/>
                  </a:cubicBezTo>
                  <a:cubicBezTo>
                    <a:pt x="245" y="204"/>
                    <a:pt x="245" y="204"/>
                    <a:pt x="245" y="204"/>
                  </a:cubicBezTo>
                  <a:cubicBezTo>
                    <a:pt x="221" y="181"/>
                    <a:pt x="221" y="181"/>
                    <a:pt x="221" y="181"/>
                  </a:cubicBezTo>
                  <a:cubicBezTo>
                    <a:pt x="224" y="175"/>
                    <a:pt x="227" y="169"/>
                    <a:pt x="229" y="163"/>
                  </a:cubicBezTo>
                  <a:cubicBezTo>
                    <a:pt x="263" y="163"/>
                    <a:pt x="263" y="163"/>
                    <a:pt x="263" y="163"/>
                  </a:cubicBezTo>
                  <a:close/>
                  <a:moveTo>
                    <a:pt x="193" y="133"/>
                  </a:moveTo>
                  <a:cubicBezTo>
                    <a:pt x="193" y="166"/>
                    <a:pt x="166" y="193"/>
                    <a:pt x="133" y="193"/>
                  </a:cubicBezTo>
                  <a:cubicBezTo>
                    <a:pt x="100" y="193"/>
                    <a:pt x="73" y="166"/>
                    <a:pt x="73" y="133"/>
                  </a:cubicBezTo>
                  <a:cubicBezTo>
                    <a:pt x="73" y="100"/>
                    <a:pt x="100" y="73"/>
                    <a:pt x="133" y="73"/>
                  </a:cubicBezTo>
                  <a:cubicBezTo>
                    <a:pt x="166" y="73"/>
                    <a:pt x="193" y="100"/>
                    <a:pt x="193" y="133"/>
                  </a:cubicBezTo>
                  <a:close/>
                </a:path>
              </a:pathLst>
            </a:custGeom>
            <a:gradFill>
              <a:gsLst>
                <a:gs pos="0">
                  <a:srgbClr val="1C9FA7"/>
                </a:gs>
                <a:gs pos="100000">
                  <a:srgbClr val="26A2A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17" name="Freeform 25"/>
            <p:cNvSpPr>
              <a:spLocks noEditPoints="1"/>
            </p:cNvSpPr>
            <p:nvPr/>
          </p:nvSpPr>
          <p:spPr bwMode="auto">
            <a:xfrm>
              <a:off x="3405087" y="2727941"/>
              <a:ext cx="298150" cy="298150"/>
            </a:xfrm>
            <a:custGeom>
              <a:avLst/>
              <a:gdLst>
                <a:gd name="T0" fmla="*/ 156 w 156"/>
                <a:gd name="T1" fmla="*/ 96 h 156"/>
                <a:gd name="T2" fmla="*/ 156 w 156"/>
                <a:gd name="T3" fmla="*/ 64 h 156"/>
                <a:gd name="T4" fmla="*/ 153 w 156"/>
                <a:gd name="T5" fmla="*/ 62 h 156"/>
                <a:gd name="T6" fmla="*/ 129 w 156"/>
                <a:gd name="T7" fmla="*/ 51 h 156"/>
                <a:gd name="T8" fmla="*/ 144 w 156"/>
                <a:gd name="T9" fmla="*/ 35 h 156"/>
                <a:gd name="T10" fmla="*/ 122 w 156"/>
                <a:gd name="T11" fmla="*/ 13 h 156"/>
                <a:gd name="T12" fmla="*/ 119 w 156"/>
                <a:gd name="T13" fmla="*/ 13 h 156"/>
                <a:gd name="T14" fmla="*/ 94 w 156"/>
                <a:gd name="T15" fmla="*/ 22 h 156"/>
                <a:gd name="T16" fmla="*/ 94 w 156"/>
                <a:gd name="T17" fmla="*/ 0 h 156"/>
                <a:gd name="T18" fmla="*/ 63 w 156"/>
                <a:gd name="T19" fmla="*/ 0 h 156"/>
                <a:gd name="T20" fmla="*/ 60 w 156"/>
                <a:gd name="T21" fmla="*/ 3 h 156"/>
                <a:gd name="T22" fmla="*/ 50 w 156"/>
                <a:gd name="T23" fmla="*/ 26 h 156"/>
                <a:gd name="T24" fmla="*/ 35 w 156"/>
                <a:gd name="T25" fmla="*/ 11 h 156"/>
                <a:gd name="T26" fmla="*/ 13 w 156"/>
                <a:gd name="T27" fmla="*/ 33 h 156"/>
                <a:gd name="T28" fmla="*/ 13 w 156"/>
                <a:gd name="T29" fmla="*/ 37 h 156"/>
                <a:gd name="T30" fmla="*/ 21 w 156"/>
                <a:gd name="T31" fmla="*/ 61 h 156"/>
                <a:gd name="T32" fmla="*/ 0 w 156"/>
                <a:gd name="T33" fmla="*/ 61 h 156"/>
                <a:gd name="T34" fmla="*/ 0 w 156"/>
                <a:gd name="T35" fmla="*/ 92 h 156"/>
                <a:gd name="T36" fmla="*/ 2 w 156"/>
                <a:gd name="T37" fmla="*/ 95 h 156"/>
                <a:gd name="T38" fmla="*/ 26 w 156"/>
                <a:gd name="T39" fmla="*/ 107 h 156"/>
                <a:gd name="T40" fmla="*/ 11 w 156"/>
                <a:gd name="T41" fmla="*/ 122 h 156"/>
                <a:gd name="T42" fmla="*/ 33 w 156"/>
                <a:gd name="T43" fmla="*/ 144 h 156"/>
                <a:gd name="T44" fmla="*/ 36 w 156"/>
                <a:gd name="T45" fmla="*/ 144 h 156"/>
                <a:gd name="T46" fmla="*/ 61 w 156"/>
                <a:gd name="T47" fmla="*/ 135 h 156"/>
                <a:gd name="T48" fmla="*/ 61 w 156"/>
                <a:gd name="T49" fmla="*/ 156 h 156"/>
                <a:gd name="T50" fmla="*/ 92 w 156"/>
                <a:gd name="T51" fmla="*/ 156 h 156"/>
                <a:gd name="T52" fmla="*/ 95 w 156"/>
                <a:gd name="T53" fmla="*/ 154 h 156"/>
                <a:gd name="T54" fmla="*/ 105 w 156"/>
                <a:gd name="T55" fmla="*/ 130 h 156"/>
                <a:gd name="T56" fmla="*/ 120 w 156"/>
                <a:gd name="T57" fmla="*/ 146 h 156"/>
                <a:gd name="T58" fmla="*/ 143 w 156"/>
                <a:gd name="T59" fmla="*/ 124 h 156"/>
                <a:gd name="T60" fmla="*/ 143 w 156"/>
                <a:gd name="T61" fmla="*/ 120 h 156"/>
                <a:gd name="T62" fmla="*/ 133 w 156"/>
                <a:gd name="T63" fmla="*/ 96 h 156"/>
                <a:gd name="T64" fmla="*/ 112 w 156"/>
                <a:gd name="T65" fmla="*/ 78 h 156"/>
                <a:gd name="T66" fmla="*/ 42 w 156"/>
                <a:gd name="T67" fmla="*/ 78 h 156"/>
                <a:gd name="T68" fmla="*/ 112 w 156"/>
                <a:gd name="T69" fmla="*/ 7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6" h="156">
                  <a:moveTo>
                    <a:pt x="153" y="96"/>
                  </a:moveTo>
                  <a:cubicBezTo>
                    <a:pt x="156" y="96"/>
                    <a:pt x="156" y="96"/>
                    <a:pt x="156" y="96"/>
                  </a:cubicBezTo>
                  <a:cubicBezTo>
                    <a:pt x="156" y="93"/>
                    <a:pt x="156" y="93"/>
                    <a:pt x="156" y="93"/>
                  </a:cubicBezTo>
                  <a:cubicBezTo>
                    <a:pt x="156" y="64"/>
                    <a:pt x="156" y="64"/>
                    <a:pt x="156" y="64"/>
                  </a:cubicBezTo>
                  <a:cubicBezTo>
                    <a:pt x="156" y="62"/>
                    <a:pt x="156" y="62"/>
                    <a:pt x="156" y="62"/>
                  </a:cubicBezTo>
                  <a:cubicBezTo>
                    <a:pt x="153" y="62"/>
                    <a:pt x="153" y="62"/>
                    <a:pt x="153" y="62"/>
                  </a:cubicBezTo>
                  <a:cubicBezTo>
                    <a:pt x="133" y="62"/>
                    <a:pt x="133" y="62"/>
                    <a:pt x="133" y="62"/>
                  </a:cubicBezTo>
                  <a:cubicBezTo>
                    <a:pt x="132" y="58"/>
                    <a:pt x="131" y="54"/>
                    <a:pt x="129" y="51"/>
                  </a:cubicBezTo>
                  <a:cubicBezTo>
                    <a:pt x="143" y="37"/>
                    <a:pt x="143" y="37"/>
                    <a:pt x="143" y="37"/>
                  </a:cubicBezTo>
                  <a:cubicBezTo>
                    <a:pt x="144" y="35"/>
                    <a:pt x="144" y="35"/>
                    <a:pt x="144" y="35"/>
                  </a:cubicBezTo>
                  <a:cubicBezTo>
                    <a:pt x="143" y="33"/>
                    <a:pt x="143" y="33"/>
                    <a:pt x="143" y="33"/>
                  </a:cubicBezTo>
                  <a:cubicBezTo>
                    <a:pt x="122" y="13"/>
                    <a:pt x="122" y="13"/>
                    <a:pt x="122" y="13"/>
                  </a:cubicBezTo>
                  <a:cubicBezTo>
                    <a:pt x="120" y="11"/>
                    <a:pt x="120" y="11"/>
                    <a:pt x="120" y="11"/>
                  </a:cubicBezTo>
                  <a:cubicBezTo>
                    <a:pt x="119" y="13"/>
                    <a:pt x="119" y="13"/>
                    <a:pt x="119" y="13"/>
                  </a:cubicBezTo>
                  <a:cubicBezTo>
                    <a:pt x="105" y="27"/>
                    <a:pt x="105" y="27"/>
                    <a:pt x="105" y="27"/>
                  </a:cubicBezTo>
                  <a:cubicBezTo>
                    <a:pt x="101" y="25"/>
                    <a:pt x="98" y="23"/>
                    <a:pt x="94" y="22"/>
                  </a:cubicBezTo>
                  <a:cubicBezTo>
                    <a:pt x="94" y="3"/>
                    <a:pt x="94" y="3"/>
                    <a:pt x="94" y="3"/>
                  </a:cubicBezTo>
                  <a:cubicBezTo>
                    <a:pt x="94" y="0"/>
                    <a:pt x="94" y="0"/>
                    <a:pt x="94" y="0"/>
                  </a:cubicBezTo>
                  <a:cubicBezTo>
                    <a:pt x="92" y="0"/>
                    <a:pt x="92" y="0"/>
                    <a:pt x="92" y="0"/>
                  </a:cubicBezTo>
                  <a:cubicBezTo>
                    <a:pt x="63" y="0"/>
                    <a:pt x="63" y="0"/>
                    <a:pt x="63" y="0"/>
                  </a:cubicBezTo>
                  <a:cubicBezTo>
                    <a:pt x="60" y="0"/>
                    <a:pt x="60" y="0"/>
                    <a:pt x="60" y="0"/>
                  </a:cubicBezTo>
                  <a:cubicBezTo>
                    <a:pt x="60" y="3"/>
                    <a:pt x="60" y="3"/>
                    <a:pt x="60" y="3"/>
                  </a:cubicBezTo>
                  <a:cubicBezTo>
                    <a:pt x="60" y="22"/>
                    <a:pt x="60" y="22"/>
                    <a:pt x="60" y="22"/>
                  </a:cubicBezTo>
                  <a:cubicBezTo>
                    <a:pt x="57" y="23"/>
                    <a:pt x="53" y="25"/>
                    <a:pt x="50" y="26"/>
                  </a:cubicBezTo>
                  <a:cubicBezTo>
                    <a:pt x="36" y="13"/>
                    <a:pt x="36" y="13"/>
                    <a:pt x="36" y="13"/>
                  </a:cubicBezTo>
                  <a:cubicBezTo>
                    <a:pt x="35" y="11"/>
                    <a:pt x="35" y="11"/>
                    <a:pt x="35" y="11"/>
                  </a:cubicBezTo>
                  <a:cubicBezTo>
                    <a:pt x="33" y="13"/>
                    <a:pt x="33" y="13"/>
                    <a:pt x="33" y="13"/>
                  </a:cubicBezTo>
                  <a:cubicBezTo>
                    <a:pt x="13" y="33"/>
                    <a:pt x="13" y="33"/>
                    <a:pt x="13" y="33"/>
                  </a:cubicBezTo>
                  <a:cubicBezTo>
                    <a:pt x="11" y="35"/>
                    <a:pt x="11" y="35"/>
                    <a:pt x="11" y="35"/>
                  </a:cubicBezTo>
                  <a:cubicBezTo>
                    <a:pt x="13" y="37"/>
                    <a:pt x="13" y="37"/>
                    <a:pt x="13" y="37"/>
                  </a:cubicBezTo>
                  <a:cubicBezTo>
                    <a:pt x="26" y="50"/>
                    <a:pt x="26" y="50"/>
                    <a:pt x="26" y="50"/>
                  </a:cubicBezTo>
                  <a:cubicBezTo>
                    <a:pt x="24" y="54"/>
                    <a:pt x="22" y="57"/>
                    <a:pt x="21" y="61"/>
                  </a:cubicBezTo>
                  <a:cubicBezTo>
                    <a:pt x="2" y="61"/>
                    <a:pt x="2" y="61"/>
                    <a:pt x="2" y="61"/>
                  </a:cubicBezTo>
                  <a:cubicBezTo>
                    <a:pt x="0" y="61"/>
                    <a:pt x="0" y="61"/>
                    <a:pt x="0" y="61"/>
                  </a:cubicBezTo>
                  <a:cubicBezTo>
                    <a:pt x="0" y="64"/>
                    <a:pt x="0" y="64"/>
                    <a:pt x="0" y="64"/>
                  </a:cubicBezTo>
                  <a:cubicBezTo>
                    <a:pt x="0" y="92"/>
                    <a:pt x="0" y="92"/>
                    <a:pt x="0" y="92"/>
                  </a:cubicBezTo>
                  <a:cubicBezTo>
                    <a:pt x="0" y="95"/>
                    <a:pt x="0" y="95"/>
                    <a:pt x="0" y="95"/>
                  </a:cubicBezTo>
                  <a:cubicBezTo>
                    <a:pt x="2" y="95"/>
                    <a:pt x="2" y="95"/>
                    <a:pt x="2" y="95"/>
                  </a:cubicBezTo>
                  <a:cubicBezTo>
                    <a:pt x="21" y="95"/>
                    <a:pt x="21" y="95"/>
                    <a:pt x="21" y="95"/>
                  </a:cubicBezTo>
                  <a:cubicBezTo>
                    <a:pt x="22" y="99"/>
                    <a:pt x="24" y="103"/>
                    <a:pt x="26" y="107"/>
                  </a:cubicBezTo>
                  <a:cubicBezTo>
                    <a:pt x="13" y="120"/>
                    <a:pt x="13" y="120"/>
                    <a:pt x="13" y="120"/>
                  </a:cubicBezTo>
                  <a:cubicBezTo>
                    <a:pt x="11" y="122"/>
                    <a:pt x="11" y="122"/>
                    <a:pt x="11" y="122"/>
                  </a:cubicBezTo>
                  <a:cubicBezTo>
                    <a:pt x="13" y="124"/>
                    <a:pt x="13" y="124"/>
                    <a:pt x="13" y="124"/>
                  </a:cubicBezTo>
                  <a:cubicBezTo>
                    <a:pt x="33" y="144"/>
                    <a:pt x="33" y="144"/>
                    <a:pt x="33" y="144"/>
                  </a:cubicBezTo>
                  <a:cubicBezTo>
                    <a:pt x="35" y="146"/>
                    <a:pt x="35" y="146"/>
                    <a:pt x="35" y="146"/>
                  </a:cubicBezTo>
                  <a:cubicBezTo>
                    <a:pt x="36" y="144"/>
                    <a:pt x="36" y="144"/>
                    <a:pt x="36" y="144"/>
                  </a:cubicBezTo>
                  <a:cubicBezTo>
                    <a:pt x="50" y="130"/>
                    <a:pt x="50" y="130"/>
                    <a:pt x="50" y="130"/>
                  </a:cubicBezTo>
                  <a:cubicBezTo>
                    <a:pt x="54" y="132"/>
                    <a:pt x="57" y="134"/>
                    <a:pt x="61" y="135"/>
                  </a:cubicBezTo>
                  <a:cubicBezTo>
                    <a:pt x="61" y="154"/>
                    <a:pt x="61" y="154"/>
                    <a:pt x="61" y="154"/>
                  </a:cubicBezTo>
                  <a:cubicBezTo>
                    <a:pt x="61" y="156"/>
                    <a:pt x="61" y="156"/>
                    <a:pt x="61" y="156"/>
                  </a:cubicBezTo>
                  <a:cubicBezTo>
                    <a:pt x="64" y="156"/>
                    <a:pt x="64" y="156"/>
                    <a:pt x="64" y="156"/>
                  </a:cubicBezTo>
                  <a:cubicBezTo>
                    <a:pt x="92" y="156"/>
                    <a:pt x="92" y="156"/>
                    <a:pt x="92" y="156"/>
                  </a:cubicBezTo>
                  <a:cubicBezTo>
                    <a:pt x="95" y="156"/>
                    <a:pt x="95" y="156"/>
                    <a:pt x="95" y="156"/>
                  </a:cubicBezTo>
                  <a:cubicBezTo>
                    <a:pt x="95" y="154"/>
                    <a:pt x="95" y="154"/>
                    <a:pt x="95" y="154"/>
                  </a:cubicBezTo>
                  <a:cubicBezTo>
                    <a:pt x="95" y="134"/>
                    <a:pt x="95" y="134"/>
                    <a:pt x="95" y="134"/>
                  </a:cubicBezTo>
                  <a:cubicBezTo>
                    <a:pt x="98" y="133"/>
                    <a:pt x="102" y="132"/>
                    <a:pt x="105" y="130"/>
                  </a:cubicBezTo>
                  <a:cubicBezTo>
                    <a:pt x="119" y="144"/>
                    <a:pt x="119" y="144"/>
                    <a:pt x="119" y="144"/>
                  </a:cubicBezTo>
                  <a:cubicBezTo>
                    <a:pt x="120" y="146"/>
                    <a:pt x="120" y="146"/>
                    <a:pt x="120" y="146"/>
                  </a:cubicBezTo>
                  <a:cubicBezTo>
                    <a:pt x="122" y="144"/>
                    <a:pt x="122" y="144"/>
                    <a:pt x="122" y="144"/>
                  </a:cubicBezTo>
                  <a:cubicBezTo>
                    <a:pt x="143" y="124"/>
                    <a:pt x="143" y="124"/>
                    <a:pt x="143" y="124"/>
                  </a:cubicBezTo>
                  <a:cubicBezTo>
                    <a:pt x="144" y="122"/>
                    <a:pt x="144" y="122"/>
                    <a:pt x="144" y="122"/>
                  </a:cubicBezTo>
                  <a:cubicBezTo>
                    <a:pt x="143" y="120"/>
                    <a:pt x="143" y="120"/>
                    <a:pt x="143" y="120"/>
                  </a:cubicBezTo>
                  <a:cubicBezTo>
                    <a:pt x="129" y="106"/>
                    <a:pt x="129" y="106"/>
                    <a:pt x="129" y="106"/>
                  </a:cubicBezTo>
                  <a:cubicBezTo>
                    <a:pt x="131" y="103"/>
                    <a:pt x="132" y="99"/>
                    <a:pt x="133" y="96"/>
                  </a:cubicBezTo>
                  <a:cubicBezTo>
                    <a:pt x="153" y="96"/>
                    <a:pt x="153" y="96"/>
                    <a:pt x="153" y="96"/>
                  </a:cubicBezTo>
                  <a:close/>
                  <a:moveTo>
                    <a:pt x="112" y="78"/>
                  </a:moveTo>
                  <a:cubicBezTo>
                    <a:pt x="112" y="98"/>
                    <a:pt x="96" y="113"/>
                    <a:pt x="77" y="113"/>
                  </a:cubicBezTo>
                  <a:cubicBezTo>
                    <a:pt x="58" y="113"/>
                    <a:pt x="42" y="98"/>
                    <a:pt x="42" y="78"/>
                  </a:cubicBezTo>
                  <a:cubicBezTo>
                    <a:pt x="42" y="59"/>
                    <a:pt x="58" y="43"/>
                    <a:pt x="77" y="43"/>
                  </a:cubicBezTo>
                  <a:cubicBezTo>
                    <a:pt x="96" y="43"/>
                    <a:pt x="112" y="59"/>
                    <a:pt x="112" y="78"/>
                  </a:cubicBezTo>
                  <a:close/>
                </a:path>
              </a:pathLst>
            </a:custGeom>
            <a:gradFill>
              <a:gsLst>
                <a:gs pos="0">
                  <a:srgbClr val="355766"/>
                </a:gs>
                <a:gs pos="100000">
                  <a:srgbClr val="294E5E"/>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18" name="Freeform 26"/>
            <p:cNvSpPr>
              <a:spLocks noEditPoints="1"/>
            </p:cNvSpPr>
            <p:nvPr/>
          </p:nvSpPr>
          <p:spPr bwMode="auto">
            <a:xfrm>
              <a:off x="3670917" y="1542614"/>
              <a:ext cx="298150" cy="298150"/>
            </a:xfrm>
            <a:custGeom>
              <a:avLst/>
              <a:gdLst>
                <a:gd name="T0" fmla="*/ 156 w 156"/>
                <a:gd name="T1" fmla="*/ 96 h 156"/>
                <a:gd name="T2" fmla="*/ 156 w 156"/>
                <a:gd name="T3" fmla="*/ 64 h 156"/>
                <a:gd name="T4" fmla="*/ 154 w 156"/>
                <a:gd name="T5" fmla="*/ 62 h 156"/>
                <a:gd name="T6" fmla="*/ 130 w 156"/>
                <a:gd name="T7" fmla="*/ 50 h 156"/>
                <a:gd name="T8" fmla="*/ 145 w 156"/>
                <a:gd name="T9" fmla="*/ 35 h 156"/>
                <a:gd name="T10" fmla="*/ 123 w 156"/>
                <a:gd name="T11" fmla="*/ 13 h 156"/>
                <a:gd name="T12" fmla="*/ 120 w 156"/>
                <a:gd name="T13" fmla="*/ 13 h 156"/>
                <a:gd name="T14" fmla="*/ 95 w 156"/>
                <a:gd name="T15" fmla="*/ 22 h 156"/>
                <a:gd name="T16" fmla="*/ 95 w 156"/>
                <a:gd name="T17" fmla="*/ 0 h 156"/>
                <a:gd name="T18" fmla="*/ 64 w 156"/>
                <a:gd name="T19" fmla="*/ 0 h 156"/>
                <a:gd name="T20" fmla="*/ 61 w 156"/>
                <a:gd name="T21" fmla="*/ 3 h 156"/>
                <a:gd name="T22" fmla="*/ 51 w 156"/>
                <a:gd name="T23" fmla="*/ 26 h 156"/>
                <a:gd name="T24" fmla="*/ 36 w 156"/>
                <a:gd name="T25" fmla="*/ 11 h 156"/>
                <a:gd name="T26" fmla="*/ 13 w 156"/>
                <a:gd name="T27" fmla="*/ 33 h 156"/>
                <a:gd name="T28" fmla="*/ 13 w 156"/>
                <a:gd name="T29" fmla="*/ 37 h 156"/>
                <a:gd name="T30" fmla="*/ 22 w 156"/>
                <a:gd name="T31" fmla="*/ 61 h 156"/>
                <a:gd name="T32" fmla="*/ 0 w 156"/>
                <a:gd name="T33" fmla="*/ 61 h 156"/>
                <a:gd name="T34" fmla="*/ 0 w 156"/>
                <a:gd name="T35" fmla="*/ 92 h 156"/>
                <a:gd name="T36" fmla="*/ 3 w 156"/>
                <a:gd name="T37" fmla="*/ 95 h 156"/>
                <a:gd name="T38" fmla="*/ 27 w 156"/>
                <a:gd name="T39" fmla="*/ 107 h 156"/>
                <a:gd name="T40" fmla="*/ 12 w 156"/>
                <a:gd name="T41" fmla="*/ 122 h 156"/>
                <a:gd name="T42" fmla="*/ 34 w 156"/>
                <a:gd name="T43" fmla="*/ 144 h 156"/>
                <a:gd name="T44" fmla="*/ 37 w 156"/>
                <a:gd name="T45" fmla="*/ 144 h 156"/>
                <a:gd name="T46" fmla="*/ 62 w 156"/>
                <a:gd name="T47" fmla="*/ 135 h 156"/>
                <a:gd name="T48" fmla="*/ 62 w 156"/>
                <a:gd name="T49" fmla="*/ 156 h 156"/>
                <a:gd name="T50" fmla="*/ 93 w 156"/>
                <a:gd name="T51" fmla="*/ 156 h 156"/>
                <a:gd name="T52" fmla="*/ 96 w 156"/>
                <a:gd name="T53" fmla="*/ 154 h 156"/>
                <a:gd name="T54" fmla="*/ 106 w 156"/>
                <a:gd name="T55" fmla="*/ 130 h 156"/>
                <a:gd name="T56" fmla="*/ 121 w 156"/>
                <a:gd name="T57" fmla="*/ 146 h 156"/>
                <a:gd name="T58" fmla="*/ 143 w 156"/>
                <a:gd name="T59" fmla="*/ 124 h 156"/>
                <a:gd name="T60" fmla="*/ 143 w 156"/>
                <a:gd name="T61" fmla="*/ 120 h 156"/>
                <a:gd name="T62" fmla="*/ 134 w 156"/>
                <a:gd name="T63" fmla="*/ 96 h 156"/>
                <a:gd name="T64" fmla="*/ 113 w 156"/>
                <a:gd name="T65" fmla="*/ 78 h 156"/>
                <a:gd name="T66" fmla="*/ 43 w 156"/>
                <a:gd name="T67" fmla="*/ 78 h 156"/>
                <a:gd name="T68" fmla="*/ 113 w 156"/>
                <a:gd name="T69" fmla="*/ 7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6" h="156">
                  <a:moveTo>
                    <a:pt x="154" y="96"/>
                  </a:moveTo>
                  <a:cubicBezTo>
                    <a:pt x="156" y="96"/>
                    <a:pt x="156" y="96"/>
                    <a:pt x="156" y="96"/>
                  </a:cubicBezTo>
                  <a:cubicBezTo>
                    <a:pt x="156" y="93"/>
                    <a:pt x="156" y="93"/>
                    <a:pt x="156" y="93"/>
                  </a:cubicBezTo>
                  <a:cubicBezTo>
                    <a:pt x="156" y="64"/>
                    <a:pt x="156" y="64"/>
                    <a:pt x="156" y="64"/>
                  </a:cubicBezTo>
                  <a:cubicBezTo>
                    <a:pt x="156" y="62"/>
                    <a:pt x="156" y="62"/>
                    <a:pt x="156" y="62"/>
                  </a:cubicBezTo>
                  <a:cubicBezTo>
                    <a:pt x="154" y="62"/>
                    <a:pt x="154" y="62"/>
                    <a:pt x="154" y="62"/>
                  </a:cubicBezTo>
                  <a:cubicBezTo>
                    <a:pt x="134" y="62"/>
                    <a:pt x="134" y="62"/>
                    <a:pt x="134" y="62"/>
                  </a:cubicBezTo>
                  <a:cubicBezTo>
                    <a:pt x="133" y="58"/>
                    <a:pt x="132" y="54"/>
                    <a:pt x="130" y="50"/>
                  </a:cubicBezTo>
                  <a:cubicBezTo>
                    <a:pt x="143" y="37"/>
                    <a:pt x="143" y="37"/>
                    <a:pt x="143" y="37"/>
                  </a:cubicBezTo>
                  <a:cubicBezTo>
                    <a:pt x="145" y="35"/>
                    <a:pt x="145" y="35"/>
                    <a:pt x="145" y="35"/>
                  </a:cubicBezTo>
                  <a:cubicBezTo>
                    <a:pt x="143" y="33"/>
                    <a:pt x="143" y="33"/>
                    <a:pt x="143" y="33"/>
                  </a:cubicBezTo>
                  <a:cubicBezTo>
                    <a:pt x="123" y="13"/>
                    <a:pt x="123" y="13"/>
                    <a:pt x="123" y="13"/>
                  </a:cubicBezTo>
                  <a:cubicBezTo>
                    <a:pt x="121" y="11"/>
                    <a:pt x="121" y="11"/>
                    <a:pt x="121" y="11"/>
                  </a:cubicBezTo>
                  <a:cubicBezTo>
                    <a:pt x="120" y="13"/>
                    <a:pt x="120" y="13"/>
                    <a:pt x="120" y="13"/>
                  </a:cubicBezTo>
                  <a:cubicBezTo>
                    <a:pt x="106" y="27"/>
                    <a:pt x="106" y="27"/>
                    <a:pt x="106" y="27"/>
                  </a:cubicBezTo>
                  <a:cubicBezTo>
                    <a:pt x="102" y="25"/>
                    <a:pt x="99" y="23"/>
                    <a:pt x="95" y="22"/>
                  </a:cubicBezTo>
                  <a:cubicBezTo>
                    <a:pt x="95" y="3"/>
                    <a:pt x="95" y="3"/>
                    <a:pt x="95" y="3"/>
                  </a:cubicBezTo>
                  <a:cubicBezTo>
                    <a:pt x="95" y="0"/>
                    <a:pt x="95" y="0"/>
                    <a:pt x="95" y="0"/>
                  </a:cubicBezTo>
                  <a:cubicBezTo>
                    <a:pt x="92" y="0"/>
                    <a:pt x="92" y="0"/>
                    <a:pt x="92" y="0"/>
                  </a:cubicBezTo>
                  <a:cubicBezTo>
                    <a:pt x="64" y="0"/>
                    <a:pt x="64" y="0"/>
                    <a:pt x="64" y="0"/>
                  </a:cubicBezTo>
                  <a:cubicBezTo>
                    <a:pt x="61" y="0"/>
                    <a:pt x="61" y="0"/>
                    <a:pt x="61" y="0"/>
                  </a:cubicBezTo>
                  <a:cubicBezTo>
                    <a:pt x="61" y="3"/>
                    <a:pt x="61" y="3"/>
                    <a:pt x="61" y="3"/>
                  </a:cubicBezTo>
                  <a:cubicBezTo>
                    <a:pt x="61" y="22"/>
                    <a:pt x="61" y="22"/>
                    <a:pt x="61" y="22"/>
                  </a:cubicBezTo>
                  <a:cubicBezTo>
                    <a:pt x="58" y="23"/>
                    <a:pt x="54" y="25"/>
                    <a:pt x="51" y="26"/>
                  </a:cubicBezTo>
                  <a:cubicBezTo>
                    <a:pt x="37" y="13"/>
                    <a:pt x="37" y="13"/>
                    <a:pt x="37" y="13"/>
                  </a:cubicBezTo>
                  <a:cubicBezTo>
                    <a:pt x="36" y="11"/>
                    <a:pt x="36" y="11"/>
                    <a:pt x="36" y="11"/>
                  </a:cubicBezTo>
                  <a:cubicBezTo>
                    <a:pt x="34" y="13"/>
                    <a:pt x="34" y="13"/>
                    <a:pt x="34" y="13"/>
                  </a:cubicBezTo>
                  <a:cubicBezTo>
                    <a:pt x="13" y="33"/>
                    <a:pt x="13" y="33"/>
                    <a:pt x="13" y="33"/>
                  </a:cubicBezTo>
                  <a:cubicBezTo>
                    <a:pt x="12" y="35"/>
                    <a:pt x="12" y="35"/>
                    <a:pt x="12" y="35"/>
                  </a:cubicBezTo>
                  <a:cubicBezTo>
                    <a:pt x="13" y="37"/>
                    <a:pt x="13" y="37"/>
                    <a:pt x="13" y="37"/>
                  </a:cubicBezTo>
                  <a:cubicBezTo>
                    <a:pt x="27" y="50"/>
                    <a:pt x="27" y="50"/>
                    <a:pt x="27" y="50"/>
                  </a:cubicBezTo>
                  <a:cubicBezTo>
                    <a:pt x="25" y="53"/>
                    <a:pt x="23" y="57"/>
                    <a:pt x="22" y="61"/>
                  </a:cubicBezTo>
                  <a:cubicBezTo>
                    <a:pt x="3" y="61"/>
                    <a:pt x="3" y="61"/>
                    <a:pt x="3" y="61"/>
                  </a:cubicBezTo>
                  <a:cubicBezTo>
                    <a:pt x="0" y="61"/>
                    <a:pt x="0" y="61"/>
                    <a:pt x="0" y="61"/>
                  </a:cubicBezTo>
                  <a:cubicBezTo>
                    <a:pt x="0" y="64"/>
                    <a:pt x="0" y="64"/>
                    <a:pt x="0" y="64"/>
                  </a:cubicBezTo>
                  <a:cubicBezTo>
                    <a:pt x="0" y="92"/>
                    <a:pt x="0" y="92"/>
                    <a:pt x="0" y="92"/>
                  </a:cubicBezTo>
                  <a:cubicBezTo>
                    <a:pt x="0" y="95"/>
                    <a:pt x="0" y="95"/>
                    <a:pt x="0" y="95"/>
                  </a:cubicBezTo>
                  <a:cubicBezTo>
                    <a:pt x="3" y="95"/>
                    <a:pt x="3" y="95"/>
                    <a:pt x="3" y="95"/>
                  </a:cubicBezTo>
                  <a:cubicBezTo>
                    <a:pt x="22" y="95"/>
                    <a:pt x="22" y="95"/>
                    <a:pt x="22" y="95"/>
                  </a:cubicBezTo>
                  <a:cubicBezTo>
                    <a:pt x="23" y="99"/>
                    <a:pt x="25" y="103"/>
                    <a:pt x="27" y="107"/>
                  </a:cubicBezTo>
                  <a:cubicBezTo>
                    <a:pt x="13" y="120"/>
                    <a:pt x="13" y="120"/>
                    <a:pt x="13" y="120"/>
                  </a:cubicBezTo>
                  <a:cubicBezTo>
                    <a:pt x="12" y="122"/>
                    <a:pt x="12" y="122"/>
                    <a:pt x="12" y="122"/>
                  </a:cubicBezTo>
                  <a:cubicBezTo>
                    <a:pt x="13" y="124"/>
                    <a:pt x="13" y="124"/>
                    <a:pt x="13" y="124"/>
                  </a:cubicBezTo>
                  <a:cubicBezTo>
                    <a:pt x="34" y="144"/>
                    <a:pt x="34" y="144"/>
                    <a:pt x="34" y="144"/>
                  </a:cubicBezTo>
                  <a:cubicBezTo>
                    <a:pt x="36" y="146"/>
                    <a:pt x="36" y="146"/>
                    <a:pt x="36" y="146"/>
                  </a:cubicBezTo>
                  <a:cubicBezTo>
                    <a:pt x="37" y="144"/>
                    <a:pt x="37" y="144"/>
                    <a:pt x="37" y="144"/>
                  </a:cubicBezTo>
                  <a:cubicBezTo>
                    <a:pt x="51" y="130"/>
                    <a:pt x="51" y="130"/>
                    <a:pt x="51" y="130"/>
                  </a:cubicBezTo>
                  <a:cubicBezTo>
                    <a:pt x="54" y="132"/>
                    <a:pt x="58" y="134"/>
                    <a:pt x="62" y="135"/>
                  </a:cubicBezTo>
                  <a:cubicBezTo>
                    <a:pt x="62" y="154"/>
                    <a:pt x="62" y="154"/>
                    <a:pt x="62" y="154"/>
                  </a:cubicBezTo>
                  <a:cubicBezTo>
                    <a:pt x="62" y="156"/>
                    <a:pt x="62" y="156"/>
                    <a:pt x="62" y="156"/>
                  </a:cubicBezTo>
                  <a:cubicBezTo>
                    <a:pt x="64" y="156"/>
                    <a:pt x="64" y="156"/>
                    <a:pt x="64" y="156"/>
                  </a:cubicBezTo>
                  <a:cubicBezTo>
                    <a:pt x="93" y="156"/>
                    <a:pt x="93" y="156"/>
                    <a:pt x="93" y="156"/>
                  </a:cubicBezTo>
                  <a:cubicBezTo>
                    <a:pt x="96" y="156"/>
                    <a:pt x="96" y="156"/>
                    <a:pt x="96" y="156"/>
                  </a:cubicBezTo>
                  <a:cubicBezTo>
                    <a:pt x="96" y="154"/>
                    <a:pt x="96" y="154"/>
                    <a:pt x="96" y="154"/>
                  </a:cubicBezTo>
                  <a:cubicBezTo>
                    <a:pt x="96" y="134"/>
                    <a:pt x="96" y="134"/>
                    <a:pt x="96" y="134"/>
                  </a:cubicBezTo>
                  <a:cubicBezTo>
                    <a:pt x="99" y="133"/>
                    <a:pt x="102" y="132"/>
                    <a:pt x="106" y="130"/>
                  </a:cubicBezTo>
                  <a:cubicBezTo>
                    <a:pt x="120" y="144"/>
                    <a:pt x="120" y="144"/>
                    <a:pt x="120" y="144"/>
                  </a:cubicBezTo>
                  <a:cubicBezTo>
                    <a:pt x="121" y="146"/>
                    <a:pt x="121" y="146"/>
                    <a:pt x="121" y="146"/>
                  </a:cubicBezTo>
                  <a:cubicBezTo>
                    <a:pt x="123" y="144"/>
                    <a:pt x="123" y="144"/>
                    <a:pt x="123" y="144"/>
                  </a:cubicBezTo>
                  <a:cubicBezTo>
                    <a:pt x="143" y="124"/>
                    <a:pt x="143" y="124"/>
                    <a:pt x="143" y="124"/>
                  </a:cubicBezTo>
                  <a:cubicBezTo>
                    <a:pt x="145" y="122"/>
                    <a:pt x="145" y="122"/>
                    <a:pt x="145" y="122"/>
                  </a:cubicBezTo>
                  <a:cubicBezTo>
                    <a:pt x="143" y="120"/>
                    <a:pt x="143" y="120"/>
                    <a:pt x="143" y="120"/>
                  </a:cubicBezTo>
                  <a:cubicBezTo>
                    <a:pt x="130" y="106"/>
                    <a:pt x="130" y="106"/>
                    <a:pt x="130" y="106"/>
                  </a:cubicBezTo>
                  <a:cubicBezTo>
                    <a:pt x="131" y="103"/>
                    <a:pt x="133" y="99"/>
                    <a:pt x="134" y="96"/>
                  </a:cubicBezTo>
                  <a:cubicBezTo>
                    <a:pt x="154" y="96"/>
                    <a:pt x="154" y="96"/>
                    <a:pt x="154" y="96"/>
                  </a:cubicBezTo>
                  <a:close/>
                  <a:moveTo>
                    <a:pt x="113" y="78"/>
                  </a:moveTo>
                  <a:cubicBezTo>
                    <a:pt x="113" y="98"/>
                    <a:pt x="97" y="113"/>
                    <a:pt x="78" y="113"/>
                  </a:cubicBezTo>
                  <a:cubicBezTo>
                    <a:pt x="59" y="113"/>
                    <a:pt x="43" y="98"/>
                    <a:pt x="43" y="78"/>
                  </a:cubicBezTo>
                  <a:cubicBezTo>
                    <a:pt x="43" y="59"/>
                    <a:pt x="59" y="43"/>
                    <a:pt x="78" y="43"/>
                  </a:cubicBezTo>
                  <a:cubicBezTo>
                    <a:pt x="97" y="43"/>
                    <a:pt x="113" y="59"/>
                    <a:pt x="113" y="78"/>
                  </a:cubicBezTo>
                  <a:close/>
                </a:path>
              </a:pathLst>
            </a:custGeom>
            <a:gradFill>
              <a:gsLst>
                <a:gs pos="0">
                  <a:srgbClr val="F58029"/>
                </a:gs>
                <a:gs pos="100000">
                  <a:srgbClr val="F27211"/>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19" name="Freeform 27"/>
            <p:cNvSpPr>
              <a:spLocks noEditPoints="1"/>
            </p:cNvSpPr>
            <p:nvPr/>
          </p:nvSpPr>
          <p:spPr bwMode="auto">
            <a:xfrm>
              <a:off x="3600622" y="2521094"/>
              <a:ext cx="219774" cy="220582"/>
            </a:xfrm>
            <a:custGeom>
              <a:avLst/>
              <a:gdLst>
                <a:gd name="T0" fmla="*/ 115 w 115"/>
                <a:gd name="T1" fmla="*/ 70 h 115"/>
                <a:gd name="T2" fmla="*/ 115 w 115"/>
                <a:gd name="T3" fmla="*/ 47 h 115"/>
                <a:gd name="T4" fmla="*/ 114 w 115"/>
                <a:gd name="T5" fmla="*/ 45 h 115"/>
                <a:gd name="T6" fmla="*/ 96 w 115"/>
                <a:gd name="T7" fmla="*/ 37 h 115"/>
                <a:gd name="T8" fmla="*/ 107 w 115"/>
                <a:gd name="T9" fmla="*/ 25 h 115"/>
                <a:gd name="T10" fmla="*/ 91 w 115"/>
                <a:gd name="T11" fmla="*/ 9 h 115"/>
                <a:gd name="T12" fmla="*/ 88 w 115"/>
                <a:gd name="T13" fmla="*/ 9 h 115"/>
                <a:gd name="T14" fmla="*/ 70 w 115"/>
                <a:gd name="T15" fmla="*/ 16 h 115"/>
                <a:gd name="T16" fmla="*/ 70 w 115"/>
                <a:gd name="T17" fmla="*/ 0 h 115"/>
                <a:gd name="T18" fmla="*/ 47 w 115"/>
                <a:gd name="T19" fmla="*/ 0 h 115"/>
                <a:gd name="T20" fmla="*/ 45 w 115"/>
                <a:gd name="T21" fmla="*/ 1 h 115"/>
                <a:gd name="T22" fmla="*/ 37 w 115"/>
                <a:gd name="T23" fmla="*/ 19 h 115"/>
                <a:gd name="T24" fmla="*/ 26 w 115"/>
                <a:gd name="T25" fmla="*/ 8 h 115"/>
                <a:gd name="T26" fmla="*/ 9 w 115"/>
                <a:gd name="T27" fmla="*/ 24 h 115"/>
                <a:gd name="T28" fmla="*/ 9 w 115"/>
                <a:gd name="T29" fmla="*/ 27 h 115"/>
                <a:gd name="T30" fmla="*/ 16 w 115"/>
                <a:gd name="T31" fmla="*/ 45 h 115"/>
                <a:gd name="T32" fmla="*/ 0 w 115"/>
                <a:gd name="T33" fmla="*/ 45 h 115"/>
                <a:gd name="T34" fmla="*/ 0 w 115"/>
                <a:gd name="T35" fmla="*/ 68 h 115"/>
                <a:gd name="T36" fmla="*/ 1 w 115"/>
                <a:gd name="T37" fmla="*/ 70 h 115"/>
                <a:gd name="T38" fmla="*/ 19 w 115"/>
                <a:gd name="T39" fmla="*/ 79 h 115"/>
                <a:gd name="T40" fmla="*/ 8 w 115"/>
                <a:gd name="T41" fmla="*/ 90 h 115"/>
                <a:gd name="T42" fmla="*/ 24 w 115"/>
                <a:gd name="T43" fmla="*/ 106 h 115"/>
                <a:gd name="T44" fmla="*/ 27 w 115"/>
                <a:gd name="T45" fmla="*/ 106 h 115"/>
                <a:gd name="T46" fmla="*/ 45 w 115"/>
                <a:gd name="T47" fmla="*/ 99 h 115"/>
                <a:gd name="T48" fmla="*/ 45 w 115"/>
                <a:gd name="T49" fmla="*/ 115 h 115"/>
                <a:gd name="T50" fmla="*/ 69 w 115"/>
                <a:gd name="T51" fmla="*/ 115 h 115"/>
                <a:gd name="T52" fmla="*/ 70 w 115"/>
                <a:gd name="T53" fmla="*/ 114 h 115"/>
                <a:gd name="T54" fmla="*/ 78 w 115"/>
                <a:gd name="T55" fmla="*/ 96 h 115"/>
                <a:gd name="T56" fmla="*/ 89 w 115"/>
                <a:gd name="T57" fmla="*/ 108 h 115"/>
                <a:gd name="T58" fmla="*/ 106 w 115"/>
                <a:gd name="T59" fmla="*/ 91 h 115"/>
                <a:gd name="T60" fmla="*/ 106 w 115"/>
                <a:gd name="T61" fmla="*/ 89 h 115"/>
                <a:gd name="T62" fmla="*/ 99 w 115"/>
                <a:gd name="T63" fmla="*/ 70 h 115"/>
                <a:gd name="T64" fmla="*/ 83 w 115"/>
                <a:gd name="T65" fmla="*/ 58 h 115"/>
                <a:gd name="T66" fmla="*/ 31 w 115"/>
                <a:gd name="T67" fmla="*/ 58 h 115"/>
                <a:gd name="T68" fmla="*/ 83 w 115"/>
                <a:gd name="T69" fmla="*/ 5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5" h="115">
                  <a:moveTo>
                    <a:pt x="114" y="70"/>
                  </a:moveTo>
                  <a:cubicBezTo>
                    <a:pt x="115" y="70"/>
                    <a:pt x="115" y="70"/>
                    <a:pt x="115" y="70"/>
                  </a:cubicBezTo>
                  <a:cubicBezTo>
                    <a:pt x="115" y="69"/>
                    <a:pt x="115" y="69"/>
                    <a:pt x="115" y="69"/>
                  </a:cubicBezTo>
                  <a:cubicBezTo>
                    <a:pt x="115" y="47"/>
                    <a:pt x="115" y="47"/>
                    <a:pt x="115" y="47"/>
                  </a:cubicBezTo>
                  <a:cubicBezTo>
                    <a:pt x="115" y="45"/>
                    <a:pt x="115" y="45"/>
                    <a:pt x="115" y="45"/>
                  </a:cubicBezTo>
                  <a:cubicBezTo>
                    <a:pt x="114" y="45"/>
                    <a:pt x="114" y="45"/>
                    <a:pt x="114" y="45"/>
                  </a:cubicBezTo>
                  <a:cubicBezTo>
                    <a:pt x="99" y="45"/>
                    <a:pt x="99" y="45"/>
                    <a:pt x="99" y="45"/>
                  </a:cubicBezTo>
                  <a:cubicBezTo>
                    <a:pt x="98" y="42"/>
                    <a:pt x="97" y="40"/>
                    <a:pt x="96" y="37"/>
                  </a:cubicBezTo>
                  <a:cubicBezTo>
                    <a:pt x="106" y="27"/>
                    <a:pt x="106" y="27"/>
                    <a:pt x="106" y="27"/>
                  </a:cubicBezTo>
                  <a:cubicBezTo>
                    <a:pt x="107" y="25"/>
                    <a:pt x="107" y="25"/>
                    <a:pt x="107" y="25"/>
                  </a:cubicBezTo>
                  <a:cubicBezTo>
                    <a:pt x="106" y="24"/>
                    <a:pt x="106" y="24"/>
                    <a:pt x="106" y="24"/>
                  </a:cubicBezTo>
                  <a:cubicBezTo>
                    <a:pt x="91" y="9"/>
                    <a:pt x="91" y="9"/>
                    <a:pt x="91" y="9"/>
                  </a:cubicBezTo>
                  <a:cubicBezTo>
                    <a:pt x="89" y="8"/>
                    <a:pt x="89" y="8"/>
                    <a:pt x="89" y="8"/>
                  </a:cubicBezTo>
                  <a:cubicBezTo>
                    <a:pt x="88" y="9"/>
                    <a:pt x="88" y="9"/>
                    <a:pt x="88" y="9"/>
                  </a:cubicBezTo>
                  <a:cubicBezTo>
                    <a:pt x="78" y="19"/>
                    <a:pt x="78" y="19"/>
                    <a:pt x="78" y="19"/>
                  </a:cubicBezTo>
                  <a:cubicBezTo>
                    <a:pt x="75" y="18"/>
                    <a:pt x="73" y="17"/>
                    <a:pt x="70" y="16"/>
                  </a:cubicBezTo>
                  <a:cubicBezTo>
                    <a:pt x="70" y="1"/>
                    <a:pt x="70" y="1"/>
                    <a:pt x="70" y="1"/>
                  </a:cubicBezTo>
                  <a:cubicBezTo>
                    <a:pt x="70" y="0"/>
                    <a:pt x="70" y="0"/>
                    <a:pt x="70" y="0"/>
                  </a:cubicBezTo>
                  <a:cubicBezTo>
                    <a:pt x="68" y="0"/>
                    <a:pt x="68" y="0"/>
                    <a:pt x="68" y="0"/>
                  </a:cubicBezTo>
                  <a:cubicBezTo>
                    <a:pt x="47" y="0"/>
                    <a:pt x="47" y="0"/>
                    <a:pt x="47" y="0"/>
                  </a:cubicBezTo>
                  <a:cubicBezTo>
                    <a:pt x="45" y="0"/>
                    <a:pt x="45" y="0"/>
                    <a:pt x="45" y="0"/>
                  </a:cubicBezTo>
                  <a:cubicBezTo>
                    <a:pt x="45" y="1"/>
                    <a:pt x="45" y="1"/>
                    <a:pt x="45" y="1"/>
                  </a:cubicBezTo>
                  <a:cubicBezTo>
                    <a:pt x="45" y="16"/>
                    <a:pt x="45" y="16"/>
                    <a:pt x="45" y="16"/>
                  </a:cubicBezTo>
                  <a:cubicBezTo>
                    <a:pt x="42" y="17"/>
                    <a:pt x="40" y="18"/>
                    <a:pt x="37" y="19"/>
                  </a:cubicBezTo>
                  <a:cubicBezTo>
                    <a:pt x="27" y="9"/>
                    <a:pt x="27" y="9"/>
                    <a:pt x="27" y="9"/>
                  </a:cubicBezTo>
                  <a:cubicBezTo>
                    <a:pt x="26" y="8"/>
                    <a:pt x="26" y="8"/>
                    <a:pt x="26" y="8"/>
                  </a:cubicBezTo>
                  <a:cubicBezTo>
                    <a:pt x="24" y="9"/>
                    <a:pt x="24" y="9"/>
                    <a:pt x="24" y="9"/>
                  </a:cubicBezTo>
                  <a:cubicBezTo>
                    <a:pt x="9" y="24"/>
                    <a:pt x="9" y="24"/>
                    <a:pt x="9" y="24"/>
                  </a:cubicBezTo>
                  <a:cubicBezTo>
                    <a:pt x="8" y="25"/>
                    <a:pt x="8" y="25"/>
                    <a:pt x="8" y="25"/>
                  </a:cubicBezTo>
                  <a:cubicBezTo>
                    <a:pt x="9" y="27"/>
                    <a:pt x="9" y="27"/>
                    <a:pt x="9" y="27"/>
                  </a:cubicBezTo>
                  <a:cubicBezTo>
                    <a:pt x="19" y="36"/>
                    <a:pt x="19" y="36"/>
                    <a:pt x="19" y="36"/>
                  </a:cubicBezTo>
                  <a:cubicBezTo>
                    <a:pt x="18" y="39"/>
                    <a:pt x="16" y="42"/>
                    <a:pt x="16" y="45"/>
                  </a:cubicBezTo>
                  <a:cubicBezTo>
                    <a:pt x="1" y="45"/>
                    <a:pt x="1" y="45"/>
                    <a:pt x="1" y="45"/>
                  </a:cubicBezTo>
                  <a:cubicBezTo>
                    <a:pt x="0" y="45"/>
                    <a:pt x="0" y="45"/>
                    <a:pt x="0" y="45"/>
                  </a:cubicBezTo>
                  <a:cubicBezTo>
                    <a:pt x="0" y="47"/>
                    <a:pt x="0" y="47"/>
                    <a:pt x="0" y="47"/>
                  </a:cubicBezTo>
                  <a:cubicBezTo>
                    <a:pt x="0" y="68"/>
                    <a:pt x="0" y="68"/>
                    <a:pt x="0" y="68"/>
                  </a:cubicBezTo>
                  <a:cubicBezTo>
                    <a:pt x="0" y="70"/>
                    <a:pt x="0" y="70"/>
                    <a:pt x="0" y="70"/>
                  </a:cubicBezTo>
                  <a:cubicBezTo>
                    <a:pt x="1" y="70"/>
                    <a:pt x="1" y="70"/>
                    <a:pt x="1" y="70"/>
                  </a:cubicBezTo>
                  <a:cubicBezTo>
                    <a:pt x="15" y="70"/>
                    <a:pt x="15" y="70"/>
                    <a:pt x="15" y="70"/>
                  </a:cubicBezTo>
                  <a:cubicBezTo>
                    <a:pt x="16" y="73"/>
                    <a:pt x="18" y="76"/>
                    <a:pt x="19" y="79"/>
                  </a:cubicBezTo>
                  <a:cubicBezTo>
                    <a:pt x="9" y="89"/>
                    <a:pt x="9" y="89"/>
                    <a:pt x="9" y="89"/>
                  </a:cubicBezTo>
                  <a:cubicBezTo>
                    <a:pt x="8" y="90"/>
                    <a:pt x="8" y="90"/>
                    <a:pt x="8" y="90"/>
                  </a:cubicBezTo>
                  <a:cubicBezTo>
                    <a:pt x="9" y="91"/>
                    <a:pt x="9" y="91"/>
                    <a:pt x="9" y="91"/>
                  </a:cubicBezTo>
                  <a:cubicBezTo>
                    <a:pt x="24" y="106"/>
                    <a:pt x="24" y="106"/>
                    <a:pt x="24" y="106"/>
                  </a:cubicBezTo>
                  <a:cubicBezTo>
                    <a:pt x="26" y="108"/>
                    <a:pt x="26" y="108"/>
                    <a:pt x="26" y="108"/>
                  </a:cubicBezTo>
                  <a:cubicBezTo>
                    <a:pt x="27" y="106"/>
                    <a:pt x="27" y="106"/>
                    <a:pt x="27" y="106"/>
                  </a:cubicBezTo>
                  <a:cubicBezTo>
                    <a:pt x="37" y="96"/>
                    <a:pt x="37" y="96"/>
                    <a:pt x="37" y="96"/>
                  </a:cubicBezTo>
                  <a:cubicBezTo>
                    <a:pt x="40" y="98"/>
                    <a:pt x="42" y="99"/>
                    <a:pt x="45" y="99"/>
                  </a:cubicBezTo>
                  <a:cubicBezTo>
                    <a:pt x="45" y="114"/>
                    <a:pt x="45" y="114"/>
                    <a:pt x="45" y="114"/>
                  </a:cubicBezTo>
                  <a:cubicBezTo>
                    <a:pt x="45" y="115"/>
                    <a:pt x="45" y="115"/>
                    <a:pt x="45" y="115"/>
                  </a:cubicBezTo>
                  <a:cubicBezTo>
                    <a:pt x="47" y="115"/>
                    <a:pt x="47" y="115"/>
                    <a:pt x="47" y="115"/>
                  </a:cubicBezTo>
                  <a:cubicBezTo>
                    <a:pt x="69" y="115"/>
                    <a:pt x="69" y="115"/>
                    <a:pt x="69" y="115"/>
                  </a:cubicBezTo>
                  <a:cubicBezTo>
                    <a:pt x="70" y="115"/>
                    <a:pt x="70" y="115"/>
                    <a:pt x="70" y="115"/>
                  </a:cubicBezTo>
                  <a:cubicBezTo>
                    <a:pt x="70" y="114"/>
                    <a:pt x="70" y="114"/>
                    <a:pt x="70" y="114"/>
                  </a:cubicBezTo>
                  <a:cubicBezTo>
                    <a:pt x="70" y="99"/>
                    <a:pt x="70" y="99"/>
                    <a:pt x="70" y="99"/>
                  </a:cubicBezTo>
                  <a:cubicBezTo>
                    <a:pt x="73" y="98"/>
                    <a:pt x="75" y="97"/>
                    <a:pt x="78" y="96"/>
                  </a:cubicBezTo>
                  <a:cubicBezTo>
                    <a:pt x="88" y="106"/>
                    <a:pt x="88" y="106"/>
                    <a:pt x="88" y="106"/>
                  </a:cubicBezTo>
                  <a:cubicBezTo>
                    <a:pt x="89" y="108"/>
                    <a:pt x="89" y="108"/>
                    <a:pt x="89" y="108"/>
                  </a:cubicBezTo>
                  <a:cubicBezTo>
                    <a:pt x="91" y="106"/>
                    <a:pt x="91" y="106"/>
                    <a:pt x="91" y="106"/>
                  </a:cubicBezTo>
                  <a:cubicBezTo>
                    <a:pt x="106" y="91"/>
                    <a:pt x="106" y="91"/>
                    <a:pt x="106" y="91"/>
                  </a:cubicBezTo>
                  <a:cubicBezTo>
                    <a:pt x="107" y="90"/>
                    <a:pt x="107" y="90"/>
                    <a:pt x="107" y="90"/>
                  </a:cubicBezTo>
                  <a:cubicBezTo>
                    <a:pt x="106" y="89"/>
                    <a:pt x="106" y="89"/>
                    <a:pt x="106" y="89"/>
                  </a:cubicBezTo>
                  <a:cubicBezTo>
                    <a:pt x="96" y="78"/>
                    <a:pt x="96" y="78"/>
                    <a:pt x="96" y="78"/>
                  </a:cubicBezTo>
                  <a:cubicBezTo>
                    <a:pt x="97" y="76"/>
                    <a:pt x="98" y="73"/>
                    <a:pt x="99" y="70"/>
                  </a:cubicBezTo>
                  <a:cubicBezTo>
                    <a:pt x="114" y="70"/>
                    <a:pt x="114" y="70"/>
                    <a:pt x="114" y="70"/>
                  </a:cubicBezTo>
                  <a:close/>
                  <a:moveTo>
                    <a:pt x="83" y="58"/>
                  </a:moveTo>
                  <a:cubicBezTo>
                    <a:pt x="83" y="72"/>
                    <a:pt x="72" y="84"/>
                    <a:pt x="57" y="84"/>
                  </a:cubicBezTo>
                  <a:cubicBezTo>
                    <a:pt x="43" y="84"/>
                    <a:pt x="31" y="72"/>
                    <a:pt x="31" y="58"/>
                  </a:cubicBezTo>
                  <a:cubicBezTo>
                    <a:pt x="31" y="43"/>
                    <a:pt x="43" y="32"/>
                    <a:pt x="57" y="32"/>
                  </a:cubicBezTo>
                  <a:cubicBezTo>
                    <a:pt x="72" y="32"/>
                    <a:pt x="83" y="43"/>
                    <a:pt x="83" y="58"/>
                  </a:cubicBezTo>
                  <a:close/>
                </a:path>
              </a:pathLst>
            </a:custGeom>
            <a:gradFill>
              <a:gsLst>
                <a:gs pos="0">
                  <a:srgbClr val="F58029"/>
                </a:gs>
                <a:gs pos="100000">
                  <a:srgbClr val="F27211"/>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20" name="Freeform 28"/>
            <p:cNvSpPr>
              <a:spLocks noEditPoints="1"/>
            </p:cNvSpPr>
            <p:nvPr/>
          </p:nvSpPr>
          <p:spPr bwMode="auto">
            <a:xfrm>
              <a:off x="1680828" y="3144866"/>
              <a:ext cx="174527" cy="173719"/>
            </a:xfrm>
            <a:custGeom>
              <a:avLst/>
              <a:gdLst>
                <a:gd name="T0" fmla="*/ 91 w 91"/>
                <a:gd name="T1" fmla="*/ 56 h 91"/>
                <a:gd name="T2" fmla="*/ 91 w 91"/>
                <a:gd name="T3" fmla="*/ 37 h 91"/>
                <a:gd name="T4" fmla="*/ 90 w 91"/>
                <a:gd name="T5" fmla="*/ 36 h 91"/>
                <a:gd name="T6" fmla="*/ 75 w 91"/>
                <a:gd name="T7" fmla="*/ 29 h 91"/>
                <a:gd name="T8" fmla="*/ 84 w 91"/>
                <a:gd name="T9" fmla="*/ 20 h 91"/>
                <a:gd name="T10" fmla="*/ 71 w 91"/>
                <a:gd name="T11" fmla="*/ 7 h 91"/>
                <a:gd name="T12" fmla="*/ 69 w 91"/>
                <a:gd name="T13" fmla="*/ 7 h 91"/>
                <a:gd name="T14" fmla="*/ 55 w 91"/>
                <a:gd name="T15" fmla="*/ 13 h 91"/>
                <a:gd name="T16" fmla="*/ 55 w 91"/>
                <a:gd name="T17" fmla="*/ 0 h 91"/>
                <a:gd name="T18" fmla="*/ 37 w 91"/>
                <a:gd name="T19" fmla="*/ 0 h 91"/>
                <a:gd name="T20" fmla="*/ 35 w 91"/>
                <a:gd name="T21" fmla="*/ 1 h 91"/>
                <a:gd name="T22" fmla="*/ 29 w 91"/>
                <a:gd name="T23" fmla="*/ 15 h 91"/>
                <a:gd name="T24" fmla="*/ 20 w 91"/>
                <a:gd name="T25" fmla="*/ 6 h 91"/>
                <a:gd name="T26" fmla="*/ 7 w 91"/>
                <a:gd name="T27" fmla="*/ 19 h 91"/>
                <a:gd name="T28" fmla="*/ 7 w 91"/>
                <a:gd name="T29" fmla="*/ 21 h 91"/>
                <a:gd name="T30" fmla="*/ 12 w 91"/>
                <a:gd name="T31" fmla="*/ 35 h 91"/>
                <a:gd name="T32" fmla="*/ 0 w 91"/>
                <a:gd name="T33" fmla="*/ 35 h 91"/>
                <a:gd name="T34" fmla="*/ 0 w 91"/>
                <a:gd name="T35" fmla="*/ 54 h 91"/>
                <a:gd name="T36" fmla="*/ 1 w 91"/>
                <a:gd name="T37" fmla="*/ 55 h 91"/>
                <a:gd name="T38" fmla="*/ 15 w 91"/>
                <a:gd name="T39" fmla="*/ 62 h 91"/>
                <a:gd name="T40" fmla="*/ 6 w 91"/>
                <a:gd name="T41" fmla="*/ 71 h 91"/>
                <a:gd name="T42" fmla="*/ 19 w 91"/>
                <a:gd name="T43" fmla="*/ 84 h 91"/>
                <a:gd name="T44" fmla="*/ 21 w 91"/>
                <a:gd name="T45" fmla="*/ 84 h 91"/>
                <a:gd name="T46" fmla="*/ 36 w 91"/>
                <a:gd name="T47" fmla="*/ 78 h 91"/>
                <a:gd name="T48" fmla="*/ 36 w 91"/>
                <a:gd name="T49" fmla="*/ 91 h 91"/>
                <a:gd name="T50" fmla="*/ 54 w 91"/>
                <a:gd name="T51" fmla="*/ 91 h 91"/>
                <a:gd name="T52" fmla="*/ 55 w 91"/>
                <a:gd name="T53" fmla="*/ 90 h 91"/>
                <a:gd name="T54" fmla="*/ 61 w 91"/>
                <a:gd name="T55" fmla="*/ 76 h 91"/>
                <a:gd name="T56" fmla="*/ 70 w 91"/>
                <a:gd name="T57" fmla="*/ 85 h 91"/>
                <a:gd name="T58" fmla="*/ 83 w 91"/>
                <a:gd name="T59" fmla="*/ 72 h 91"/>
                <a:gd name="T60" fmla="*/ 83 w 91"/>
                <a:gd name="T61" fmla="*/ 70 h 91"/>
                <a:gd name="T62" fmla="*/ 78 w 91"/>
                <a:gd name="T63" fmla="*/ 56 h 91"/>
                <a:gd name="T64" fmla="*/ 66 w 91"/>
                <a:gd name="T65" fmla="*/ 45 h 91"/>
                <a:gd name="T66" fmla="*/ 25 w 91"/>
                <a:gd name="T67" fmla="*/ 45 h 91"/>
                <a:gd name="T68" fmla="*/ 66 w 91"/>
                <a:gd name="T69" fmla="*/ 4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1" h="91">
                  <a:moveTo>
                    <a:pt x="90" y="56"/>
                  </a:moveTo>
                  <a:cubicBezTo>
                    <a:pt x="91" y="56"/>
                    <a:pt x="91" y="56"/>
                    <a:pt x="91" y="56"/>
                  </a:cubicBezTo>
                  <a:cubicBezTo>
                    <a:pt x="91" y="54"/>
                    <a:pt x="91" y="54"/>
                    <a:pt x="91" y="54"/>
                  </a:cubicBezTo>
                  <a:cubicBezTo>
                    <a:pt x="91" y="37"/>
                    <a:pt x="91" y="37"/>
                    <a:pt x="91" y="37"/>
                  </a:cubicBezTo>
                  <a:cubicBezTo>
                    <a:pt x="91" y="36"/>
                    <a:pt x="91" y="36"/>
                    <a:pt x="91" y="36"/>
                  </a:cubicBezTo>
                  <a:cubicBezTo>
                    <a:pt x="90" y="36"/>
                    <a:pt x="90" y="36"/>
                    <a:pt x="90" y="36"/>
                  </a:cubicBezTo>
                  <a:cubicBezTo>
                    <a:pt x="78" y="36"/>
                    <a:pt x="78" y="36"/>
                    <a:pt x="78" y="36"/>
                  </a:cubicBezTo>
                  <a:cubicBezTo>
                    <a:pt x="77" y="33"/>
                    <a:pt x="76" y="31"/>
                    <a:pt x="75" y="29"/>
                  </a:cubicBezTo>
                  <a:cubicBezTo>
                    <a:pt x="83" y="21"/>
                    <a:pt x="83" y="21"/>
                    <a:pt x="83" y="21"/>
                  </a:cubicBezTo>
                  <a:cubicBezTo>
                    <a:pt x="84" y="20"/>
                    <a:pt x="84" y="20"/>
                    <a:pt x="84" y="20"/>
                  </a:cubicBezTo>
                  <a:cubicBezTo>
                    <a:pt x="83" y="19"/>
                    <a:pt x="83" y="19"/>
                    <a:pt x="83" y="19"/>
                  </a:cubicBezTo>
                  <a:cubicBezTo>
                    <a:pt x="71" y="7"/>
                    <a:pt x="71" y="7"/>
                    <a:pt x="71" y="7"/>
                  </a:cubicBezTo>
                  <a:cubicBezTo>
                    <a:pt x="70" y="6"/>
                    <a:pt x="70" y="6"/>
                    <a:pt x="70" y="6"/>
                  </a:cubicBezTo>
                  <a:cubicBezTo>
                    <a:pt x="69" y="7"/>
                    <a:pt x="69" y="7"/>
                    <a:pt x="69" y="7"/>
                  </a:cubicBezTo>
                  <a:cubicBezTo>
                    <a:pt x="61" y="15"/>
                    <a:pt x="61" y="15"/>
                    <a:pt x="61" y="15"/>
                  </a:cubicBezTo>
                  <a:cubicBezTo>
                    <a:pt x="59" y="14"/>
                    <a:pt x="57" y="13"/>
                    <a:pt x="55" y="13"/>
                  </a:cubicBezTo>
                  <a:cubicBezTo>
                    <a:pt x="55" y="1"/>
                    <a:pt x="55" y="1"/>
                    <a:pt x="55" y="1"/>
                  </a:cubicBezTo>
                  <a:cubicBezTo>
                    <a:pt x="55" y="0"/>
                    <a:pt x="55" y="0"/>
                    <a:pt x="55" y="0"/>
                  </a:cubicBezTo>
                  <a:cubicBezTo>
                    <a:pt x="54" y="0"/>
                    <a:pt x="54" y="0"/>
                    <a:pt x="54" y="0"/>
                  </a:cubicBezTo>
                  <a:cubicBezTo>
                    <a:pt x="37" y="0"/>
                    <a:pt x="37" y="0"/>
                    <a:pt x="37" y="0"/>
                  </a:cubicBezTo>
                  <a:cubicBezTo>
                    <a:pt x="35" y="0"/>
                    <a:pt x="35" y="0"/>
                    <a:pt x="35" y="0"/>
                  </a:cubicBezTo>
                  <a:cubicBezTo>
                    <a:pt x="35" y="1"/>
                    <a:pt x="35" y="1"/>
                    <a:pt x="35" y="1"/>
                  </a:cubicBezTo>
                  <a:cubicBezTo>
                    <a:pt x="35" y="13"/>
                    <a:pt x="35" y="13"/>
                    <a:pt x="35" y="13"/>
                  </a:cubicBezTo>
                  <a:cubicBezTo>
                    <a:pt x="33" y="13"/>
                    <a:pt x="31" y="14"/>
                    <a:pt x="29" y="15"/>
                  </a:cubicBezTo>
                  <a:cubicBezTo>
                    <a:pt x="21" y="7"/>
                    <a:pt x="21" y="7"/>
                    <a:pt x="21" y="7"/>
                  </a:cubicBezTo>
                  <a:cubicBezTo>
                    <a:pt x="20" y="6"/>
                    <a:pt x="20" y="6"/>
                    <a:pt x="20" y="6"/>
                  </a:cubicBezTo>
                  <a:cubicBezTo>
                    <a:pt x="19" y="7"/>
                    <a:pt x="19" y="7"/>
                    <a:pt x="19" y="7"/>
                  </a:cubicBezTo>
                  <a:cubicBezTo>
                    <a:pt x="7" y="19"/>
                    <a:pt x="7" y="19"/>
                    <a:pt x="7" y="19"/>
                  </a:cubicBezTo>
                  <a:cubicBezTo>
                    <a:pt x="6" y="20"/>
                    <a:pt x="6" y="20"/>
                    <a:pt x="6" y="20"/>
                  </a:cubicBezTo>
                  <a:cubicBezTo>
                    <a:pt x="7" y="21"/>
                    <a:pt x="7" y="21"/>
                    <a:pt x="7" y="21"/>
                  </a:cubicBezTo>
                  <a:cubicBezTo>
                    <a:pt x="15" y="29"/>
                    <a:pt x="15" y="29"/>
                    <a:pt x="15" y="29"/>
                  </a:cubicBezTo>
                  <a:cubicBezTo>
                    <a:pt x="14" y="31"/>
                    <a:pt x="13" y="33"/>
                    <a:pt x="12" y="35"/>
                  </a:cubicBezTo>
                  <a:cubicBezTo>
                    <a:pt x="1" y="35"/>
                    <a:pt x="1" y="35"/>
                    <a:pt x="1" y="35"/>
                  </a:cubicBezTo>
                  <a:cubicBezTo>
                    <a:pt x="0" y="35"/>
                    <a:pt x="0" y="35"/>
                    <a:pt x="0" y="35"/>
                  </a:cubicBezTo>
                  <a:cubicBezTo>
                    <a:pt x="0" y="37"/>
                    <a:pt x="0" y="37"/>
                    <a:pt x="0" y="37"/>
                  </a:cubicBezTo>
                  <a:cubicBezTo>
                    <a:pt x="0" y="54"/>
                    <a:pt x="0" y="54"/>
                    <a:pt x="0" y="54"/>
                  </a:cubicBezTo>
                  <a:cubicBezTo>
                    <a:pt x="0" y="55"/>
                    <a:pt x="0" y="55"/>
                    <a:pt x="0" y="55"/>
                  </a:cubicBezTo>
                  <a:cubicBezTo>
                    <a:pt x="1" y="55"/>
                    <a:pt x="1" y="55"/>
                    <a:pt x="1" y="55"/>
                  </a:cubicBezTo>
                  <a:cubicBezTo>
                    <a:pt x="12" y="55"/>
                    <a:pt x="12" y="55"/>
                    <a:pt x="12" y="55"/>
                  </a:cubicBezTo>
                  <a:cubicBezTo>
                    <a:pt x="13" y="57"/>
                    <a:pt x="14" y="60"/>
                    <a:pt x="15" y="62"/>
                  </a:cubicBezTo>
                  <a:cubicBezTo>
                    <a:pt x="7" y="70"/>
                    <a:pt x="7" y="70"/>
                    <a:pt x="7" y="70"/>
                  </a:cubicBezTo>
                  <a:cubicBezTo>
                    <a:pt x="6" y="71"/>
                    <a:pt x="6" y="71"/>
                    <a:pt x="6" y="71"/>
                  </a:cubicBezTo>
                  <a:cubicBezTo>
                    <a:pt x="7" y="72"/>
                    <a:pt x="7" y="72"/>
                    <a:pt x="7" y="72"/>
                  </a:cubicBezTo>
                  <a:cubicBezTo>
                    <a:pt x="19" y="84"/>
                    <a:pt x="19" y="84"/>
                    <a:pt x="19" y="84"/>
                  </a:cubicBezTo>
                  <a:cubicBezTo>
                    <a:pt x="20" y="85"/>
                    <a:pt x="20" y="85"/>
                    <a:pt x="20" y="85"/>
                  </a:cubicBezTo>
                  <a:cubicBezTo>
                    <a:pt x="21" y="84"/>
                    <a:pt x="21" y="84"/>
                    <a:pt x="21" y="84"/>
                  </a:cubicBezTo>
                  <a:cubicBezTo>
                    <a:pt x="29" y="76"/>
                    <a:pt x="29" y="76"/>
                    <a:pt x="29" y="76"/>
                  </a:cubicBezTo>
                  <a:cubicBezTo>
                    <a:pt x="31" y="77"/>
                    <a:pt x="33" y="78"/>
                    <a:pt x="36" y="78"/>
                  </a:cubicBezTo>
                  <a:cubicBezTo>
                    <a:pt x="36" y="90"/>
                    <a:pt x="36" y="90"/>
                    <a:pt x="36" y="90"/>
                  </a:cubicBezTo>
                  <a:cubicBezTo>
                    <a:pt x="36" y="91"/>
                    <a:pt x="36" y="91"/>
                    <a:pt x="36" y="91"/>
                  </a:cubicBezTo>
                  <a:cubicBezTo>
                    <a:pt x="37" y="91"/>
                    <a:pt x="37" y="91"/>
                    <a:pt x="37" y="91"/>
                  </a:cubicBezTo>
                  <a:cubicBezTo>
                    <a:pt x="54" y="91"/>
                    <a:pt x="54" y="91"/>
                    <a:pt x="54" y="91"/>
                  </a:cubicBezTo>
                  <a:cubicBezTo>
                    <a:pt x="55" y="91"/>
                    <a:pt x="55" y="91"/>
                    <a:pt x="55" y="91"/>
                  </a:cubicBezTo>
                  <a:cubicBezTo>
                    <a:pt x="55" y="90"/>
                    <a:pt x="55" y="90"/>
                    <a:pt x="55" y="90"/>
                  </a:cubicBezTo>
                  <a:cubicBezTo>
                    <a:pt x="55" y="78"/>
                    <a:pt x="55" y="78"/>
                    <a:pt x="55" y="78"/>
                  </a:cubicBezTo>
                  <a:cubicBezTo>
                    <a:pt x="57" y="78"/>
                    <a:pt x="59" y="77"/>
                    <a:pt x="61" y="76"/>
                  </a:cubicBezTo>
                  <a:cubicBezTo>
                    <a:pt x="69" y="84"/>
                    <a:pt x="69" y="84"/>
                    <a:pt x="69" y="84"/>
                  </a:cubicBezTo>
                  <a:cubicBezTo>
                    <a:pt x="70" y="85"/>
                    <a:pt x="70" y="85"/>
                    <a:pt x="70" y="85"/>
                  </a:cubicBezTo>
                  <a:cubicBezTo>
                    <a:pt x="71" y="84"/>
                    <a:pt x="71" y="84"/>
                    <a:pt x="71" y="84"/>
                  </a:cubicBezTo>
                  <a:cubicBezTo>
                    <a:pt x="83" y="72"/>
                    <a:pt x="83" y="72"/>
                    <a:pt x="83" y="72"/>
                  </a:cubicBezTo>
                  <a:cubicBezTo>
                    <a:pt x="84" y="71"/>
                    <a:pt x="84" y="71"/>
                    <a:pt x="84" y="71"/>
                  </a:cubicBezTo>
                  <a:cubicBezTo>
                    <a:pt x="83" y="70"/>
                    <a:pt x="83" y="70"/>
                    <a:pt x="83" y="70"/>
                  </a:cubicBezTo>
                  <a:cubicBezTo>
                    <a:pt x="75" y="62"/>
                    <a:pt x="75" y="62"/>
                    <a:pt x="75" y="62"/>
                  </a:cubicBezTo>
                  <a:cubicBezTo>
                    <a:pt x="76" y="60"/>
                    <a:pt x="77" y="58"/>
                    <a:pt x="78" y="56"/>
                  </a:cubicBezTo>
                  <a:cubicBezTo>
                    <a:pt x="90" y="56"/>
                    <a:pt x="90" y="56"/>
                    <a:pt x="90" y="56"/>
                  </a:cubicBezTo>
                  <a:close/>
                  <a:moveTo>
                    <a:pt x="66" y="45"/>
                  </a:moveTo>
                  <a:cubicBezTo>
                    <a:pt x="66" y="57"/>
                    <a:pt x="56" y="66"/>
                    <a:pt x="45" y="66"/>
                  </a:cubicBezTo>
                  <a:cubicBezTo>
                    <a:pt x="34" y="66"/>
                    <a:pt x="25" y="57"/>
                    <a:pt x="25" y="45"/>
                  </a:cubicBezTo>
                  <a:cubicBezTo>
                    <a:pt x="25" y="34"/>
                    <a:pt x="34" y="25"/>
                    <a:pt x="45" y="25"/>
                  </a:cubicBezTo>
                  <a:cubicBezTo>
                    <a:pt x="56" y="25"/>
                    <a:pt x="66" y="34"/>
                    <a:pt x="66" y="45"/>
                  </a:cubicBezTo>
                  <a:close/>
                </a:path>
              </a:pathLst>
            </a:custGeom>
            <a:gradFill>
              <a:gsLst>
                <a:gs pos="0">
                  <a:srgbClr val="F58029"/>
                </a:gs>
                <a:gs pos="100000">
                  <a:srgbClr val="F27211"/>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21" name="Freeform 29"/>
            <p:cNvSpPr>
              <a:spLocks noEditPoints="1"/>
            </p:cNvSpPr>
            <p:nvPr/>
          </p:nvSpPr>
          <p:spPr bwMode="auto">
            <a:xfrm>
              <a:off x="3237024" y="4843269"/>
              <a:ext cx="214118" cy="216542"/>
            </a:xfrm>
            <a:custGeom>
              <a:avLst/>
              <a:gdLst>
                <a:gd name="T0" fmla="*/ 112 w 112"/>
                <a:gd name="T1" fmla="*/ 69 h 113"/>
                <a:gd name="T2" fmla="*/ 112 w 112"/>
                <a:gd name="T3" fmla="*/ 46 h 113"/>
                <a:gd name="T4" fmla="*/ 110 w 112"/>
                <a:gd name="T5" fmla="*/ 45 h 113"/>
                <a:gd name="T6" fmla="*/ 93 w 112"/>
                <a:gd name="T7" fmla="*/ 36 h 113"/>
                <a:gd name="T8" fmla="*/ 104 w 112"/>
                <a:gd name="T9" fmla="*/ 25 h 113"/>
                <a:gd name="T10" fmla="*/ 88 w 112"/>
                <a:gd name="T11" fmla="*/ 9 h 113"/>
                <a:gd name="T12" fmla="*/ 86 w 112"/>
                <a:gd name="T13" fmla="*/ 9 h 113"/>
                <a:gd name="T14" fmla="*/ 68 w 112"/>
                <a:gd name="T15" fmla="*/ 16 h 113"/>
                <a:gd name="T16" fmla="*/ 68 w 112"/>
                <a:gd name="T17" fmla="*/ 0 h 113"/>
                <a:gd name="T18" fmla="*/ 45 w 112"/>
                <a:gd name="T19" fmla="*/ 0 h 113"/>
                <a:gd name="T20" fmla="*/ 43 w 112"/>
                <a:gd name="T21" fmla="*/ 2 h 113"/>
                <a:gd name="T22" fmla="*/ 36 w 112"/>
                <a:gd name="T23" fmla="*/ 19 h 113"/>
                <a:gd name="T24" fmla="*/ 25 w 112"/>
                <a:gd name="T25" fmla="*/ 8 h 113"/>
                <a:gd name="T26" fmla="*/ 9 w 112"/>
                <a:gd name="T27" fmla="*/ 24 h 113"/>
                <a:gd name="T28" fmla="*/ 9 w 112"/>
                <a:gd name="T29" fmla="*/ 26 h 113"/>
                <a:gd name="T30" fmla="*/ 15 w 112"/>
                <a:gd name="T31" fmla="*/ 44 h 113"/>
                <a:gd name="T32" fmla="*/ 0 w 112"/>
                <a:gd name="T33" fmla="*/ 44 h 113"/>
                <a:gd name="T34" fmla="*/ 0 w 112"/>
                <a:gd name="T35" fmla="*/ 67 h 113"/>
                <a:gd name="T36" fmla="*/ 1 w 112"/>
                <a:gd name="T37" fmla="*/ 68 h 113"/>
                <a:gd name="T38" fmla="*/ 18 w 112"/>
                <a:gd name="T39" fmla="*/ 77 h 113"/>
                <a:gd name="T40" fmla="*/ 8 w 112"/>
                <a:gd name="T41" fmla="*/ 88 h 113"/>
                <a:gd name="T42" fmla="*/ 24 w 112"/>
                <a:gd name="T43" fmla="*/ 104 h 113"/>
                <a:gd name="T44" fmla="*/ 26 w 112"/>
                <a:gd name="T45" fmla="*/ 104 h 113"/>
                <a:gd name="T46" fmla="*/ 44 w 112"/>
                <a:gd name="T47" fmla="*/ 97 h 113"/>
                <a:gd name="T48" fmla="*/ 44 w 112"/>
                <a:gd name="T49" fmla="*/ 113 h 113"/>
                <a:gd name="T50" fmla="*/ 67 w 112"/>
                <a:gd name="T51" fmla="*/ 113 h 113"/>
                <a:gd name="T52" fmla="*/ 68 w 112"/>
                <a:gd name="T53" fmla="*/ 111 h 113"/>
                <a:gd name="T54" fmla="*/ 76 w 112"/>
                <a:gd name="T55" fmla="*/ 94 h 113"/>
                <a:gd name="T56" fmla="*/ 87 w 112"/>
                <a:gd name="T57" fmla="*/ 105 h 113"/>
                <a:gd name="T58" fmla="*/ 103 w 112"/>
                <a:gd name="T59" fmla="*/ 89 h 113"/>
                <a:gd name="T60" fmla="*/ 103 w 112"/>
                <a:gd name="T61" fmla="*/ 87 h 113"/>
                <a:gd name="T62" fmla="*/ 96 w 112"/>
                <a:gd name="T63" fmla="*/ 69 h 113"/>
                <a:gd name="T64" fmla="*/ 81 w 112"/>
                <a:gd name="T65" fmla="*/ 56 h 113"/>
                <a:gd name="T66" fmla="*/ 30 w 112"/>
                <a:gd name="T67" fmla="*/ 56 h 113"/>
                <a:gd name="T68" fmla="*/ 81 w 112"/>
                <a:gd name="T69" fmla="*/ 5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2" h="113">
                  <a:moveTo>
                    <a:pt x="110" y="69"/>
                  </a:moveTo>
                  <a:cubicBezTo>
                    <a:pt x="112" y="69"/>
                    <a:pt x="112" y="69"/>
                    <a:pt x="112" y="69"/>
                  </a:cubicBezTo>
                  <a:cubicBezTo>
                    <a:pt x="112" y="67"/>
                    <a:pt x="112" y="67"/>
                    <a:pt x="112" y="67"/>
                  </a:cubicBezTo>
                  <a:cubicBezTo>
                    <a:pt x="112" y="46"/>
                    <a:pt x="112" y="46"/>
                    <a:pt x="112" y="46"/>
                  </a:cubicBezTo>
                  <a:cubicBezTo>
                    <a:pt x="112" y="45"/>
                    <a:pt x="112" y="45"/>
                    <a:pt x="112" y="45"/>
                  </a:cubicBezTo>
                  <a:cubicBezTo>
                    <a:pt x="110" y="45"/>
                    <a:pt x="110" y="45"/>
                    <a:pt x="110" y="45"/>
                  </a:cubicBezTo>
                  <a:cubicBezTo>
                    <a:pt x="96" y="45"/>
                    <a:pt x="96" y="45"/>
                    <a:pt x="96" y="45"/>
                  </a:cubicBezTo>
                  <a:cubicBezTo>
                    <a:pt x="95" y="42"/>
                    <a:pt x="94" y="39"/>
                    <a:pt x="93" y="36"/>
                  </a:cubicBezTo>
                  <a:cubicBezTo>
                    <a:pt x="103" y="26"/>
                    <a:pt x="103" y="26"/>
                    <a:pt x="103" y="26"/>
                  </a:cubicBezTo>
                  <a:cubicBezTo>
                    <a:pt x="104" y="25"/>
                    <a:pt x="104" y="25"/>
                    <a:pt x="104" y="25"/>
                  </a:cubicBezTo>
                  <a:cubicBezTo>
                    <a:pt x="103" y="24"/>
                    <a:pt x="103" y="24"/>
                    <a:pt x="103" y="24"/>
                  </a:cubicBezTo>
                  <a:cubicBezTo>
                    <a:pt x="88" y="9"/>
                    <a:pt x="88" y="9"/>
                    <a:pt x="88" y="9"/>
                  </a:cubicBezTo>
                  <a:cubicBezTo>
                    <a:pt x="87" y="8"/>
                    <a:pt x="87" y="8"/>
                    <a:pt x="87" y="8"/>
                  </a:cubicBezTo>
                  <a:cubicBezTo>
                    <a:pt x="86" y="9"/>
                    <a:pt x="86" y="9"/>
                    <a:pt x="86" y="9"/>
                  </a:cubicBezTo>
                  <a:cubicBezTo>
                    <a:pt x="76" y="19"/>
                    <a:pt x="76" y="19"/>
                    <a:pt x="76" y="19"/>
                  </a:cubicBezTo>
                  <a:cubicBezTo>
                    <a:pt x="73" y="18"/>
                    <a:pt x="70" y="17"/>
                    <a:pt x="68" y="16"/>
                  </a:cubicBezTo>
                  <a:cubicBezTo>
                    <a:pt x="68" y="2"/>
                    <a:pt x="68" y="2"/>
                    <a:pt x="68" y="2"/>
                  </a:cubicBezTo>
                  <a:cubicBezTo>
                    <a:pt x="68" y="0"/>
                    <a:pt x="68" y="0"/>
                    <a:pt x="68" y="0"/>
                  </a:cubicBezTo>
                  <a:cubicBezTo>
                    <a:pt x="66" y="0"/>
                    <a:pt x="66" y="0"/>
                    <a:pt x="66" y="0"/>
                  </a:cubicBezTo>
                  <a:cubicBezTo>
                    <a:pt x="45" y="0"/>
                    <a:pt x="45" y="0"/>
                    <a:pt x="45" y="0"/>
                  </a:cubicBezTo>
                  <a:cubicBezTo>
                    <a:pt x="43" y="0"/>
                    <a:pt x="43" y="0"/>
                    <a:pt x="43" y="0"/>
                  </a:cubicBezTo>
                  <a:cubicBezTo>
                    <a:pt x="43" y="2"/>
                    <a:pt x="43" y="2"/>
                    <a:pt x="43" y="2"/>
                  </a:cubicBezTo>
                  <a:cubicBezTo>
                    <a:pt x="43" y="16"/>
                    <a:pt x="43" y="16"/>
                    <a:pt x="43" y="16"/>
                  </a:cubicBezTo>
                  <a:cubicBezTo>
                    <a:pt x="41" y="17"/>
                    <a:pt x="38" y="18"/>
                    <a:pt x="36" y="19"/>
                  </a:cubicBezTo>
                  <a:cubicBezTo>
                    <a:pt x="26" y="9"/>
                    <a:pt x="26" y="9"/>
                    <a:pt x="26" y="9"/>
                  </a:cubicBezTo>
                  <a:cubicBezTo>
                    <a:pt x="25" y="8"/>
                    <a:pt x="25" y="8"/>
                    <a:pt x="25" y="8"/>
                  </a:cubicBezTo>
                  <a:cubicBezTo>
                    <a:pt x="24" y="9"/>
                    <a:pt x="24" y="9"/>
                    <a:pt x="24" y="9"/>
                  </a:cubicBezTo>
                  <a:cubicBezTo>
                    <a:pt x="9" y="24"/>
                    <a:pt x="9" y="24"/>
                    <a:pt x="9" y="24"/>
                  </a:cubicBezTo>
                  <a:cubicBezTo>
                    <a:pt x="8" y="25"/>
                    <a:pt x="8" y="25"/>
                    <a:pt x="8" y="25"/>
                  </a:cubicBezTo>
                  <a:cubicBezTo>
                    <a:pt x="9" y="26"/>
                    <a:pt x="9" y="26"/>
                    <a:pt x="9" y="26"/>
                  </a:cubicBezTo>
                  <a:cubicBezTo>
                    <a:pt x="18" y="36"/>
                    <a:pt x="18" y="36"/>
                    <a:pt x="18" y="36"/>
                  </a:cubicBezTo>
                  <a:cubicBezTo>
                    <a:pt x="17" y="38"/>
                    <a:pt x="16" y="41"/>
                    <a:pt x="15" y="44"/>
                  </a:cubicBezTo>
                  <a:cubicBezTo>
                    <a:pt x="1" y="44"/>
                    <a:pt x="1" y="44"/>
                    <a:pt x="1" y="44"/>
                  </a:cubicBezTo>
                  <a:cubicBezTo>
                    <a:pt x="0" y="44"/>
                    <a:pt x="0" y="44"/>
                    <a:pt x="0" y="44"/>
                  </a:cubicBezTo>
                  <a:cubicBezTo>
                    <a:pt x="0" y="46"/>
                    <a:pt x="0" y="46"/>
                    <a:pt x="0" y="46"/>
                  </a:cubicBezTo>
                  <a:cubicBezTo>
                    <a:pt x="0" y="67"/>
                    <a:pt x="0" y="67"/>
                    <a:pt x="0" y="67"/>
                  </a:cubicBezTo>
                  <a:cubicBezTo>
                    <a:pt x="0" y="68"/>
                    <a:pt x="0" y="68"/>
                    <a:pt x="0" y="68"/>
                  </a:cubicBezTo>
                  <a:cubicBezTo>
                    <a:pt x="1" y="68"/>
                    <a:pt x="1" y="68"/>
                    <a:pt x="1" y="68"/>
                  </a:cubicBezTo>
                  <a:cubicBezTo>
                    <a:pt x="15" y="68"/>
                    <a:pt x="15" y="68"/>
                    <a:pt x="15" y="68"/>
                  </a:cubicBezTo>
                  <a:cubicBezTo>
                    <a:pt x="16" y="71"/>
                    <a:pt x="17" y="74"/>
                    <a:pt x="18" y="77"/>
                  </a:cubicBezTo>
                  <a:cubicBezTo>
                    <a:pt x="9" y="87"/>
                    <a:pt x="9" y="87"/>
                    <a:pt x="9" y="87"/>
                  </a:cubicBezTo>
                  <a:cubicBezTo>
                    <a:pt x="8" y="88"/>
                    <a:pt x="8" y="88"/>
                    <a:pt x="8" y="88"/>
                  </a:cubicBezTo>
                  <a:cubicBezTo>
                    <a:pt x="9" y="89"/>
                    <a:pt x="9" y="89"/>
                    <a:pt x="9" y="89"/>
                  </a:cubicBezTo>
                  <a:cubicBezTo>
                    <a:pt x="24" y="104"/>
                    <a:pt x="24" y="104"/>
                    <a:pt x="24" y="104"/>
                  </a:cubicBezTo>
                  <a:cubicBezTo>
                    <a:pt x="25" y="105"/>
                    <a:pt x="25" y="105"/>
                    <a:pt x="25" y="105"/>
                  </a:cubicBezTo>
                  <a:cubicBezTo>
                    <a:pt x="26" y="104"/>
                    <a:pt x="26" y="104"/>
                    <a:pt x="26" y="104"/>
                  </a:cubicBezTo>
                  <a:cubicBezTo>
                    <a:pt x="36" y="94"/>
                    <a:pt x="36" y="94"/>
                    <a:pt x="36" y="94"/>
                  </a:cubicBezTo>
                  <a:cubicBezTo>
                    <a:pt x="38" y="95"/>
                    <a:pt x="41" y="96"/>
                    <a:pt x="44" y="97"/>
                  </a:cubicBezTo>
                  <a:cubicBezTo>
                    <a:pt x="44" y="111"/>
                    <a:pt x="44" y="111"/>
                    <a:pt x="44" y="111"/>
                  </a:cubicBezTo>
                  <a:cubicBezTo>
                    <a:pt x="44" y="113"/>
                    <a:pt x="44" y="113"/>
                    <a:pt x="44" y="113"/>
                  </a:cubicBezTo>
                  <a:cubicBezTo>
                    <a:pt x="46" y="113"/>
                    <a:pt x="46" y="113"/>
                    <a:pt x="46" y="113"/>
                  </a:cubicBezTo>
                  <a:cubicBezTo>
                    <a:pt x="67" y="113"/>
                    <a:pt x="67" y="113"/>
                    <a:pt x="67" y="113"/>
                  </a:cubicBezTo>
                  <a:cubicBezTo>
                    <a:pt x="68" y="113"/>
                    <a:pt x="68" y="113"/>
                    <a:pt x="68" y="113"/>
                  </a:cubicBezTo>
                  <a:cubicBezTo>
                    <a:pt x="68" y="111"/>
                    <a:pt x="68" y="111"/>
                    <a:pt x="68" y="111"/>
                  </a:cubicBezTo>
                  <a:cubicBezTo>
                    <a:pt x="68" y="97"/>
                    <a:pt x="68" y="97"/>
                    <a:pt x="68" y="97"/>
                  </a:cubicBezTo>
                  <a:cubicBezTo>
                    <a:pt x="71" y="96"/>
                    <a:pt x="73" y="95"/>
                    <a:pt x="76" y="94"/>
                  </a:cubicBezTo>
                  <a:cubicBezTo>
                    <a:pt x="86" y="104"/>
                    <a:pt x="86" y="104"/>
                    <a:pt x="86" y="104"/>
                  </a:cubicBezTo>
                  <a:cubicBezTo>
                    <a:pt x="87" y="105"/>
                    <a:pt x="87" y="105"/>
                    <a:pt x="87" y="105"/>
                  </a:cubicBezTo>
                  <a:cubicBezTo>
                    <a:pt x="88" y="104"/>
                    <a:pt x="88" y="104"/>
                    <a:pt x="88" y="104"/>
                  </a:cubicBezTo>
                  <a:cubicBezTo>
                    <a:pt x="103" y="89"/>
                    <a:pt x="103" y="89"/>
                    <a:pt x="103" y="89"/>
                  </a:cubicBezTo>
                  <a:cubicBezTo>
                    <a:pt x="104" y="88"/>
                    <a:pt x="104" y="88"/>
                    <a:pt x="104" y="88"/>
                  </a:cubicBezTo>
                  <a:cubicBezTo>
                    <a:pt x="103" y="87"/>
                    <a:pt x="103" y="87"/>
                    <a:pt x="103" y="87"/>
                  </a:cubicBezTo>
                  <a:cubicBezTo>
                    <a:pt x="93" y="77"/>
                    <a:pt x="93" y="77"/>
                    <a:pt x="93" y="77"/>
                  </a:cubicBezTo>
                  <a:cubicBezTo>
                    <a:pt x="94" y="74"/>
                    <a:pt x="95" y="72"/>
                    <a:pt x="96" y="69"/>
                  </a:cubicBezTo>
                  <a:cubicBezTo>
                    <a:pt x="110" y="69"/>
                    <a:pt x="110" y="69"/>
                    <a:pt x="110" y="69"/>
                  </a:cubicBezTo>
                  <a:close/>
                  <a:moveTo>
                    <a:pt x="81" y="56"/>
                  </a:moveTo>
                  <a:cubicBezTo>
                    <a:pt x="81" y="70"/>
                    <a:pt x="69" y="82"/>
                    <a:pt x="56" y="82"/>
                  </a:cubicBezTo>
                  <a:cubicBezTo>
                    <a:pt x="42" y="82"/>
                    <a:pt x="30" y="70"/>
                    <a:pt x="30" y="56"/>
                  </a:cubicBezTo>
                  <a:cubicBezTo>
                    <a:pt x="30" y="42"/>
                    <a:pt x="42" y="31"/>
                    <a:pt x="56" y="31"/>
                  </a:cubicBezTo>
                  <a:cubicBezTo>
                    <a:pt x="69" y="31"/>
                    <a:pt x="81" y="42"/>
                    <a:pt x="81" y="56"/>
                  </a:cubicBezTo>
                  <a:close/>
                </a:path>
              </a:pathLst>
            </a:custGeom>
            <a:gradFill>
              <a:gsLst>
                <a:gs pos="0">
                  <a:srgbClr val="1C9FA7"/>
                </a:gs>
                <a:gs pos="100000">
                  <a:srgbClr val="26A2A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22" name="Freeform 30"/>
            <p:cNvSpPr>
              <a:spLocks noEditPoints="1"/>
            </p:cNvSpPr>
            <p:nvPr/>
          </p:nvSpPr>
          <p:spPr bwMode="auto">
            <a:xfrm>
              <a:off x="2969578" y="4306761"/>
              <a:ext cx="489644" cy="488836"/>
            </a:xfrm>
            <a:custGeom>
              <a:avLst/>
              <a:gdLst>
                <a:gd name="T0" fmla="*/ 256 w 256"/>
                <a:gd name="T1" fmla="*/ 156 h 256"/>
                <a:gd name="T2" fmla="*/ 256 w 256"/>
                <a:gd name="T3" fmla="*/ 105 h 256"/>
                <a:gd name="T4" fmla="*/ 252 w 256"/>
                <a:gd name="T5" fmla="*/ 101 h 256"/>
                <a:gd name="T6" fmla="*/ 212 w 256"/>
                <a:gd name="T7" fmla="*/ 82 h 256"/>
                <a:gd name="T8" fmla="*/ 237 w 256"/>
                <a:gd name="T9" fmla="*/ 57 h 256"/>
                <a:gd name="T10" fmla="*/ 201 w 256"/>
                <a:gd name="T11" fmla="*/ 20 h 256"/>
                <a:gd name="T12" fmla="*/ 195 w 256"/>
                <a:gd name="T13" fmla="*/ 20 h 256"/>
                <a:gd name="T14" fmla="*/ 155 w 256"/>
                <a:gd name="T15" fmla="*/ 36 h 256"/>
                <a:gd name="T16" fmla="*/ 155 w 256"/>
                <a:gd name="T17" fmla="*/ 0 h 256"/>
                <a:gd name="T18" fmla="*/ 103 w 256"/>
                <a:gd name="T19" fmla="*/ 0 h 256"/>
                <a:gd name="T20" fmla="*/ 99 w 256"/>
                <a:gd name="T21" fmla="*/ 4 h 256"/>
                <a:gd name="T22" fmla="*/ 82 w 256"/>
                <a:gd name="T23" fmla="*/ 43 h 256"/>
                <a:gd name="T24" fmla="*/ 57 w 256"/>
                <a:gd name="T25" fmla="*/ 17 h 256"/>
                <a:gd name="T26" fmla="*/ 21 w 256"/>
                <a:gd name="T27" fmla="*/ 54 h 256"/>
                <a:gd name="T28" fmla="*/ 21 w 256"/>
                <a:gd name="T29" fmla="*/ 59 h 256"/>
                <a:gd name="T30" fmla="*/ 35 w 256"/>
                <a:gd name="T31" fmla="*/ 100 h 256"/>
                <a:gd name="T32" fmla="*/ 0 w 256"/>
                <a:gd name="T33" fmla="*/ 100 h 256"/>
                <a:gd name="T34" fmla="*/ 0 w 256"/>
                <a:gd name="T35" fmla="*/ 151 h 256"/>
                <a:gd name="T36" fmla="*/ 4 w 256"/>
                <a:gd name="T37" fmla="*/ 155 h 256"/>
                <a:gd name="T38" fmla="*/ 43 w 256"/>
                <a:gd name="T39" fmla="*/ 175 h 256"/>
                <a:gd name="T40" fmla="*/ 18 w 256"/>
                <a:gd name="T41" fmla="*/ 199 h 256"/>
                <a:gd name="T42" fmla="*/ 54 w 256"/>
                <a:gd name="T43" fmla="*/ 236 h 256"/>
                <a:gd name="T44" fmla="*/ 60 w 256"/>
                <a:gd name="T45" fmla="*/ 236 h 256"/>
                <a:gd name="T46" fmla="*/ 101 w 256"/>
                <a:gd name="T47" fmla="*/ 221 h 256"/>
                <a:gd name="T48" fmla="*/ 101 w 256"/>
                <a:gd name="T49" fmla="*/ 256 h 256"/>
                <a:gd name="T50" fmla="*/ 152 w 256"/>
                <a:gd name="T51" fmla="*/ 256 h 256"/>
                <a:gd name="T52" fmla="*/ 156 w 256"/>
                <a:gd name="T53" fmla="*/ 252 h 256"/>
                <a:gd name="T54" fmla="*/ 172 w 256"/>
                <a:gd name="T55" fmla="*/ 213 h 256"/>
                <a:gd name="T56" fmla="*/ 198 w 256"/>
                <a:gd name="T57" fmla="*/ 239 h 256"/>
                <a:gd name="T58" fmla="*/ 234 w 256"/>
                <a:gd name="T59" fmla="*/ 202 h 256"/>
                <a:gd name="T60" fmla="*/ 234 w 256"/>
                <a:gd name="T61" fmla="*/ 197 h 256"/>
                <a:gd name="T62" fmla="*/ 219 w 256"/>
                <a:gd name="T63" fmla="*/ 156 h 256"/>
                <a:gd name="T64" fmla="*/ 184 w 256"/>
                <a:gd name="T65" fmla="*/ 128 h 256"/>
                <a:gd name="T66" fmla="*/ 69 w 256"/>
                <a:gd name="T67" fmla="*/ 128 h 256"/>
                <a:gd name="T68" fmla="*/ 184 w 256"/>
                <a:gd name="T69" fmla="*/ 12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256">
                  <a:moveTo>
                    <a:pt x="252" y="156"/>
                  </a:moveTo>
                  <a:cubicBezTo>
                    <a:pt x="256" y="156"/>
                    <a:pt x="256" y="156"/>
                    <a:pt x="256" y="156"/>
                  </a:cubicBezTo>
                  <a:cubicBezTo>
                    <a:pt x="256" y="152"/>
                    <a:pt x="256" y="152"/>
                    <a:pt x="256" y="152"/>
                  </a:cubicBezTo>
                  <a:cubicBezTo>
                    <a:pt x="256" y="105"/>
                    <a:pt x="256" y="105"/>
                    <a:pt x="256" y="105"/>
                  </a:cubicBezTo>
                  <a:cubicBezTo>
                    <a:pt x="256" y="101"/>
                    <a:pt x="256" y="101"/>
                    <a:pt x="256" y="101"/>
                  </a:cubicBezTo>
                  <a:cubicBezTo>
                    <a:pt x="252" y="101"/>
                    <a:pt x="252" y="101"/>
                    <a:pt x="252" y="101"/>
                  </a:cubicBezTo>
                  <a:cubicBezTo>
                    <a:pt x="219" y="101"/>
                    <a:pt x="219" y="101"/>
                    <a:pt x="219" y="101"/>
                  </a:cubicBezTo>
                  <a:cubicBezTo>
                    <a:pt x="218" y="94"/>
                    <a:pt x="215" y="88"/>
                    <a:pt x="212" y="82"/>
                  </a:cubicBezTo>
                  <a:cubicBezTo>
                    <a:pt x="234" y="59"/>
                    <a:pt x="234" y="59"/>
                    <a:pt x="234" y="59"/>
                  </a:cubicBezTo>
                  <a:cubicBezTo>
                    <a:pt x="237" y="57"/>
                    <a:pt x="237" y="57"/>
                    <a:pt x="237" y="57"/>
                  </a:cubicBezTo>
                  <a:cubicBezTo>
                    <a:pt x="234" y="54"/>
                    <a:pt x="234" y="54"/>
                    <a:pt x="234" y="54"/>
                  </a:cubicBezTo>
                  <a:cubicBezTo>
                    <a:pt x="201" y="20"/>
                    <a:pt x="201" y="20"/>
                    <a:pt x="201" y="20"/>
                  </a:cubicBezTo>
                  <a:cubicBezTo>
                    <a:pt x="198" y="17"/>
                    <a:pt x="198" y="17"/>
                    <a:pt x="198" y="17"/>
                  </a:cubicBezTo>
                  <a:cubicBezTo>
                    <a:pt x="195" y="20"/>
                    <a:pt x="195" y="20"/>
                    <a:pt x="195" y="20"/>
                  </a:cubicBezTo>
                  <a:cubicBezTo>
                    <a:pt x="172" y="43"/>
                    <a:pt x="172" y="43"/>
                    <a:pt x="172" y="43"/>
                  </a:cubicBezTo>
                  <a:cubicBezTo>
                    <a:pt x="167" y="40"/>
                    <a:pt x="161" y="38"/>
                    <a:pt x="155" y="36"/>
                  </a:cubicBezTo>
                  <a:cubicBezTo>
                    <a:pt x="155" y="4"/>
                    <a:pt x="155" y="4"/>
                    <a:pt x="155" y="4"/>
                  </a:cubicBezTo>
                  <a:cubicBezTo>
                    <a:pt x="155" y="0"/>
                    <a:pt x="155" y="0"/>
                    <a:pt x="155" y="0"/>
                  </a:cubicBezTo>
                  <a:cubicBezTo>
                    <a:pt x="151" y="0"/>
                    <a:pt x="151" y="0"/>
                    <a:pt x="151" y="0"/>
                  </a:cubicBezTo>
                  <a:cubicBezTo>
                    <a:pt x="103" y="0"/>
                    <a:pt x="103" y="0"/>
                    <a:pt x="103" y="0"/>
                  </a:cubicBezTo>
                  <a:cubicBezTo>
                    <a:pt x="99" y="0"/>
                    <a:pt x="99" y="0"/>
                    <a:pt x="99" y="0"/>
                  </a:cubicBezTo>
                  <a:cubicBezTo>
                    <a:pt x="99" y="4"/>
                    <a:pt x="99" y="4"/>
                    <a:pt x="99" y="4"/>
                  </a:cubicBezTo>
                  <a:cubicBezTo>
                    <a:pt x="99" y="36"/>
                    <a:pt x="99" y="36"/>
                    <a:pt x="99" y="36"/>
                  </a:cubicBezTo>
                  <a:cubicBezTo>
                    <a:pt x="93" y="37"/>
                    <a:pt x="88" y="40"/>
                    <a:pt x="82" y="43"/>
                  </a:cubicBezTo>
                  <a:cubicBezTo>
                    <a:pt x="60" y="20"/>
                    <a:pt x="60" y="20"/>
                    <a:pt x="60" y="20"/>
                  </a:cubicBezTo>
                  <a:cubicBezTo>
                    <a:pt x="57" y="17"/>
                    <a:pt x="57" y="17"/>
                    <a:pt x="57" y="17"/>
                  </a:cubicBezTo>
                  <a:cubicBezTo>
                    <a:pt x="54" y="20"/>
                    <a:pt x="54" y="20"/>
                    <a:pt x="54" y="20"/>
                  </a:cubicBezTo>
                  <a:cubicBezTo>
                    <a:pt x="21" y="54"/>
                    <a:pt x="21" y="54"/>
                    <a:pt x="21" y="54"/>
                  </a:cubicBezTo>
                  <a:cubicBezTo>
                    <a:pt x="18" y="57"/>
                    <a:pt x="18" y="57"/>
                    <a:pt x="18" y="57"/>
                  </a:cubicBezTo>
                  <a:cubicBezTo>
                    <a:pt x="21" y="59"/>
                    <a:pt x="21" y="59"/>
                    <a:pt x="21" y="59"/>
                  </a:cubicBezTo>
                  <a:cubicBezTo>
                    <a:pt x="43" y="81"/>
                    <a:pt x="43" y="81"/>
                    <a:pt x="43" y="81"/>
                  </a:cubicBezTo>
                  <a:cubicBezTo>
                    <a:pt x="39" y="87"/>
                    <a:pt x="37" y="93"/>
                    <a:pt x="35" y="100"/>
                  </a:cubicBezTo>
                  <a:cubicBezTo>
                    <a:pt x="4" y="100"/>
                    <a:pt x="4" y="100"/>
                    <a:pt x="4" y="100"/>
                  </a:cubicBezTo>
                  <a:cubicBezTo>
                    <a:pt x="0" y="100"/>
                    <a:pt x="0" y="100"/>
                    <a:pt x="0" y="100"/>
                  </a:cubicBezTo>
                  <a:cubicBezTo>
                    <a:pt x="0" y="104"/>
                    <a:pt x="0" y="104"/>
                    <a:pt x="0" y="104"/>
                  </a:cubicBezTo>
                  <a:cubicBezTo>
                    <a:pt x="0" y="151"/>
                    <a:pt x="0" y="151"/>
                    <a:pt x="0" y="151"/>
                  </a:cubicBezTo>
                  <a:cubicBezTo>
                    <a:pt x="0" y="155"/>
                    <a:pt x="0" y="155"/>
                    <a:pt x="0" y="155"/>
                  </a:cubicBezTo>
                  <a:cubicBezTo>
                    <a:pt x="4" y="155"/>
                    <a:pt x="4" y="155"/>
                    <a:pt x="4" y="155"/>
                  </a:cubicBezTo>
                  <a:cubicBezTo>
                    <a:pt x="34" y="155"/>
                    <a:pt x="34" y="155"/>
                    <a:pt x="34" y="155"/>
                  </a:cubicBezTo>
                  <a:cubicBezTo>
                    <a:pt x="36" y="162"/>
                    <a:pt x="39" y="168"/>
                    <a:pt x="43" y="175"/>
                  </a:cubicBezTo>
                  <a:cubicBezTo>
                    <a:pt x="21" y="197"/>
                    <a:pt x="21" y="197"/>
                    <a:pt x="21" y="197"/>
                  </a:cubicBezTo>
                  <a:cubicBezTo>
                    <a:pt x="18" y="199"/>
                    <a:pt x="18" y="199"/>
                    <a:pt x="18" y="199"/>
                  </a:cubicBezTo>
                  <a:cubicBezTo>
                    <a:pt x="21" y="202"/>
                    <a:pt x="21" y="202"/>
                    <a:pt x="21" y="202"/>
                  </a:cubicBezTo>
                  <a:cubicBezTo>
                    <a:pt x="54" y="236"/>
                    <a:pt x="54" y="236"/>
                    <a:pt x="54" y="236"/>
                  </a:cubicBezTo>
                  <a:cubicBezTo>
                    <a:pt x="57" y="239"/>
                    <a:pt x="57" y="239"/>
                    <a:pt x="57" y="239"/>
                  </a:cubicBezTo>
                  <a:cubicBezTo>
                    <a:pt x="60" y="236"/>
                    <a:pt x="60" y="236"/>
                    <a:pt x="60" y="236"/>
                  </a:cubicBezTo>
                  <a:cubicBezTo>
                    <a:pt x="82" y="213"/>
                    <a:pt x="82" y="213"/>
                    <a:pt x="82" y="213"/>
                  </a:cubicBezTo>
                  <a:cubicBezTo>
                    <a:pt x="88" y="216"/>
                    <a:pt x="94" y="219"/>
                    <a:pt x="101" y="221"/>
                  </a:cubicBezTo>
                  <a:cubicBezTo>
                    <a:pt x="101" y="252"/>
                    <a:pt x="101" y="252"/>
                    <a:pt x="101" y="252"/>
                  </a:cubicBezTo>
                  <a:cubicBezTo>
                    <a:pt x="101" y="256"/>
                    <a:pt x="101" y="256"/>
                    <a:pt x="101" y="256"/>
                  </a:cubicBezTo>
                  <a:cubicBezTo>
                    <a:pt x="105" y="256"/>
                    <a:pt x="105" y="256"/>
                    <a:pt x="105" y="256"/>
                  </a:cubicBezTo>
                  <a:cubicBezTo>
                    <a:pt x="152" y="256"/>
                    <a:pt x="152" y="256"/>
                    <a:pt x="152" y="256"/>
                  </a:cubicBezTo>
                  <a:cubicBezTo>
                    <a:pt x="156" y="256"/>
                    <a:pt x="156" y="256"/>
                    <a:pt x="156" y="256"/>
                  </a:cubicBezTo>
                  <a:cubicBezTo>
                    <a:pt x="156" y="252"/>
                    <a:pt x="156" y="252"/>
                    <a:pt x="156" y="252"/>
                  </a:cubicBezTo>
                  <a:cubicBezTo>
                    <a:pt x="156" y="220"/>
                    <a:pt x="156" y="220"/>
                    <a:pt x="156" y="220"/>
                  </a:cubicBezTo>
                  <a:cubicBezTo>
                    <a:pt x="162" y="218"/>
                    <a:pt x="167" y="216"/>
                    <a:pt x="172" y="213"/>
                  </a:cubicBezTo>
                  <a:cubicBezTo>
                    <a:pt x="195" y="236"/>
                    <a:pt x="195" y="236"/>
                    <a:pt x="195" y="236"/>
                  </a:cubicBezTo>
                  <a:cubicBezTo>
                    <a:pt x="198" y="239"/>
                    <a:pt x="198" y="239"/>
                    <a:pt x="198" y="239"/>
                  </a:cubicBezTo>
                  <a:cubicBezTo>
                    <a:pt x="201" y="236"/>
                    <a:pt x="201" y="236"/>
                    <a:pt x="201" y="236"/>
                  </a:cubicBezTo>
                  <a:cubicBezTo>
                    <a:pt x="234" y="202"/>
                    <a:pt x="234" y="202"/>
                    <a:pt x="234" y="202"/>
                  </a:cubicBezTo>
                  <a:cubicBezTo>
                    <a:pt x="237" y="199"/>
                    <a:pt x="237" y="199"/>
                    <a:pt x="237" y="199"/>
                  </a:cubicBezTo>
                  <a:cubicBezTo>
                    <a:pt x="234" y="197"/>
                    <a:pt x="234" y="197"/>
                    <a:pt x="234" y="197"/>
                  </a:cubicBezTo>
                  <a:cubicBezTo>
                    <a:pt x="212" y="174"/>
                    <a:pt x="212" y="174"/>
                    <a:pt x="212" y="174"/>
                  </a:cubicBezTo>
                  <a:cubicBezTo>
                    <a:pt x="215" y="168"/>
                    <a:pt x="217" y="162"/>
                    <a:pt x="219" y="156"/>
                  </a:cubicBezTo>
                  <a:cubicBezTo>
                    <a:pt x="252" y="156"/>
                    <a:pt x="252" y="156"/>
                    <a:pt x="252" y="156"/>
                  </a:cubicBezTo>
                  <a:close/>
                  <a:moveTo>
                    <a:pt x="184" y="128"/>
                  </a:moveTo>
                  <a:cubicBezTo>
                    <a:pt x="184" y="160"/>
                    <a:pt x="159" y="185"/>
                    <a:pt x="127" y="185"/>
                  </a:cubicBezTo>
                  <a:cubicBezTo>
                    <a:pt x="95" y="185"/>
                    <a:pt x="69" y="160"/>
                    <a:pt x="69" y="128"/>
                  </a:cubicBezTo>
                  <a:cubicBezTo>
                    <a:pt x="69" y="96"/>
                    <a:pt x="95" y="70"/>
                    <a:pt x="127" y="70"/>
                  </a:cubicBezTo>
                  <a:cubicBezTo>
                    <a:pt x="159" y="70"/>
                    <a:pt x="184" y="96"/>
                    <a:pt x="184" y="128"/>
                  </a:cubicBezTo>
                  <a:close/>
                </a:path>
              </a:pathLst>
            </a:custGeom>
            <a:gradFill>
              <a:gsLst>
                <a:gs pos="0">
                  <a:srgbClr val="355766"/>
                </a:gs>
                <a:gs pos="100000">
                  <a:srgbClr val="294E5E"/>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23" name="Freeform 31"/>
            <p:cNvSpPr>
              <a:spLocks noEditPoints="1"/>
            </p:cNvSpPr>
            <p:nvPr/>
          </p:nvSpPr>
          <p:spPr bwMode="auto">
            <a:xfrm>
              <a:off x="3417207" y="4665510"/>
              <a:ext cx="242398" cy="244822"/>
            </a:xfrm>
            <a:custGeom>
              <a:avLst/>
              <a:gdLst>
                <a:gd name="T0" fmla="*/ 127 w 127"/>
                <a:gd name="T1" fmla="*/ 78 h 128"/>
                <a:gd name="T2" fmla="*/ 127 w 127"/>
                <a:gd name="T3" fmla="*/ 53 h 128"/>
                <a:gd name="T4" fmla="*/ 125 w 127"/>
                <a:gd name="T5" fmla="*/ 51 h 128"/>
                <a:gd name="T6" fmla="*/ 105 w 127"/>
                <a:gd name="T7" fmla="*/ 41 h 128"/>
                <a:gd name="T8" fmla="*/ 118 w 127"/>
                <a:gd name="T9" fmla="*/ 29 h 128"/>
                <a:gd name="T10" fmla="*/ 100 w 127"/>
                <a:gd name="T11" fmla="*/ 11 h 128"/>
                <a:gd name="T12" fmla="*/ 97 w 127"/>
                <a:gd name="T13" fmla="*/ 11 h 128"/>
                <a:gd name="T14" fmla="*/ 77 w 127"/>
                <a:gd name="T15" fmla="*/ 18 h 128"/>
                <a:gd name="T16" fmla="*/ 77 w 127"/>
                <a:gd name="T17" fmla="*/ 0 h 128"/>
                <a:gd name="T18" fmla="*/ 52 w 127"/>
                <a:gd name="T19" fmla="*/ 0 h 128"/>
                <a:gd name="T20" fmla="*/ 49 w 127"/>
                <a:gd name="T21" fmla="*/ 2 h 128"/>
                <a:gd name="T22" fmla="*/ 41 w 127"/>
                <a:gd name="T23" fmla="*/ 22 h 128"/>
                <a:gd name="T24" fmla="*/ 29 w 127"/>
                <a:gd name="T25" fmla="*/ 9 h 128"/>
                <a:gd name="T26" fmla="*/ 10 w 127"/>
                <a:gd name="T27" fmla="*/ 27 h 128"/>
                <a:gd name="T28" fmla="*/ 10 w 127"/>
                <a:gd name="T29" fmla="*/ 30 h 128"/>
                <a:gd name="T30" fmla="*/ 17 w 127"/>
                <a:gd name="T31" fmla="*/ 50 h 128"/>
                <a:gd name="T32" fmla="*/ 0 w 127"/>
                <a:gd name="T33" fmla="*/ 50 h 128"/>
                <a:gd name="T34" fmla="*/ 0 w 127"/>
                <a:gd name="T35" fmla="*/ 76 h 128"/>
                <a:gd name="T36" fmla="*/ 2 w 127"/>
                <a:gd name="T37" fmla="*/ 78 h 128"/>
                <a:gd name="T38" fmla="*/ 21 w 127"/>
                <a:gd name="T39" fmla="*/ 87 h 128"/>
                <a:gd name="T40" fmla="*/ 9 w 127"/>
                <a:gd name="T41" fmla="*/ 100 h 128"/>
                <a:gd name="T42" fmla="*/ 27 w 127"/>
                <a:gd name="T43" fmla="*/ 118 h 128"/>
                <a:gd name="T44" fmla="*/ 30 w 127"/>
                <a:gd name="T45" fmla="*/ 118 h 128"/>
                <a:gd name="T46" fmla="*/ 50 w 127"/>
                <a:gd name="T47" fmla="*/ 110 h 128"/>
                <a:gd name="T48" fmla="*/ 50 w 127"/>
                <a:gd name="T49" fmla="*/ 128 h 128"/>
                <a:gd name="T50" fmla="*/ 76 w 127"/>
                <a:gd name="T51" fmla="*/ 128 h 128"/>
                <a:gd name="T52" fmla="*/ 78 w 127"/>
                <a:gd name="T53" fmla="*/ 126 h 128"/>
                <a:gd name="T54" fmla="*/ 86 w 127"/>
                <a:gd name="T55" fmla="*/ 107 h 128"/>
                <a:gd name="T56" fmla="*/ 99 w 127"/>
                <a:gd name="T57" fmla="*/ 119 h 128"/>
                <a:gd name="T58" fmla="*/ 117 w 127"/>
                <a:gd name="T59" fmla="*/ 101 h 128"/>
                <a:gd name="T60" fmla="*/ 117 w 127"/>
                <a:gd name="T61" fmla="*/ 98 h 128"/>
                <a:gd name="T62" fmla="*/ 109 w 127"/>
                <a:gd name="T63" fmla="*/ 78 h 128"/>
                <a:gd name="T64" fmla="*/ 92 w 127"/>
                <a:gd name="T65" fmla="*/ 64 h 128"/>
                <a:gd name="T66" fmla="*/ 35 w 127"/>
                <a:gd name="T67" fmla="*/ 64 h 128"/>
                <a:gd name="T68" fmla="*/ 92 w 127"/>
                <a:gd name="T69"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 h="128">
                  <a:moveTo>
                    <a:pt x="125" y="78"/>
                  </a:moveTo>
                  <a:cubicBezTo>
                    <a:pt x="127" y="78"/>
                    <a:pt x="127" y="78"/>
                    <a:pt x="127" y="78"/>
                  </a:cubicBezTo>
                  <a:cubicBezTo>
                    <a:pt x="127" y="76"/>
                    <a:pt x="127" y="76"/>
                    <a:pt x="127" y="76"/>
                  </a:cubicBezTo>
                  <a:cubicBezTo>
                    <a:pt x="127" y="53"/>
                    <a:pt x="127" y="53"/>
                    <a:pt x="127" y="53"/>
                  </a:cubicBezTo>
                  <a:cubicBezTo>
                    <a:pt x="127" y="51"/>
                    <a:pt x="127" y="51"/>
                    <a:pt x="127" y="51"/>
                  </a:cubicBezTo>
                  <a:cubicBezTo>
                    <a:pt x="125" y="51"/>
                    <a:pt x="125" y="51"/>
                    <a:pt x="125" y="51"/>
                  </a:cubicBezTo>
                  <a:cubicBezTo>
                    <a:pt x="109" y="51"/>
                    <a:pt x="109" y="51"/>
                    <a:pt x="109" y="51"/>
                  </a:cubicBezTo>
                  <a:cubicBezTo>
                    <a:pt x="108" y="47"/>
                    <a:pt x="107" y="44"/>
                    <a:pt x="105" y="41"/>
                  </a:cubicBezTo>
                  <a:cubicBezTo>
                    <a:pt x="117" y="30"/>
                    <a:pt x="117" y="30"/>
                    <a:pt x="117" y="30"/>
                  </a:cubicBezTo>
                  <a:cubicBezTo>
                    <a:pt x="118" y="29"/>
                    <a:pt x="118" y="29"/>
                    <a:pt x="118" y="29"/>
                  </a:cubicBezTo>
                  <a:cubicBezTo>
                    <a:pt x="117" y="27"/>
                    <a:pt x="117" y="27"/>
                    <a:pt x="117" y="27"/>
                  </a:cubicBezTo>
                  <a:cubicBezTo>
                    <a:pt x="100" y="11"/>
                    <a:pt x="100" y="11"/>
                    <a:pt x="100" y="11"/>
                  </a:cubicBezTo>
                  <a:cubicBezTo>
                    <a:pt x="99" y="9"/>
                    <a:pt x="99" y="9"/>
                    <a:pt x="99" y="9"/>
                  </a:cubicBezTo>
                  <a:cubicBezTo>
                    <a:pt x="97" y="11"/>
                    <a:pt x="97" y="11"/>
                    <a:pt x="97" y="11"/>
                  </a:cubicBezTo>
                  <a:cubicBezTo>
                    <a:pt x="86" y="22"/>
                    <a:pt x="86" y="22"/>
                    <a:pt x="86" y="22"/>
                  </a:cubicBezTo>
                  <a:cubicBezTo>
                    <a:pt x="83" y="20"/>
                    <a:pt x="80" y="19"/>
                    <a:pt x="77" y="18"/>
                  </a:cubicBezTo>
                  <a:cubicBezTo>
                    <a:pt x="77" y="2"/>
                    <a:pt x="77" y="2"/>
                    <a:pt x="77" y="2"/>
                  </a:cubicBezTo>
                  <a:cubicBezTo>
                    <a:pt x="77" y="0"/>
                    <a:pt x="77" y="0"/>
                    <a:pt x="77" y="0"/>
                  </a:cubicBezTo>
                  <a:cubicBezTo>
                    <a:pt x="75" y="0"/>
                    <a:pt x="75" y="0"/>
                    <a:pt x="75" y="0"/>
                  </a:cubicBezTo>
                  <a:cubicBezTo>
                    <a:pt x="52" y="0"/>
                    <a:pt x="52" y="0"/>
                    <a:pt x="52" y="0"/>
                  </a:cubicBezTo>
                  <a:cubicBezTo>
                    <a:pt x="49" y="0"/>
                    <a:pt x="49" y="0"/>
                    <a:pt x="49" y="0"/>
                  </a:cubicBezTo>
                  <a:cubicBezTo>
                    <a:pt x="49" y="2"/>
                    <a:pt x="49" y="2"/>
                    <a:pt x="49" y="2"/>
                  </a:cubicBezTo>
                  <a:cubicBezTo>
                    <a:pt x="49" y="18"/>
                    <a:pt x="49" y="18"/>
                    <a:pt x="49" y="18"/>
                  </a:cubicBezTo>
                  <a:cubicBezTo>
                    <a:pt x="47" y="19"/>
                    <a:pt x="44" y="20"/>
                    <a:pt x="41" y="22"/>
                  </a:cubicBezTo>
                  <a:cubicBezTo>
                    <a:pt x="30" y="11"/>
                    <a:pt x="30" y="11"/>
                    <a:pt x="30" y="11"/>
                  </a:cubicBezTo>
                  <a:cubicBezTo>
                    <a:pt x="29" y="9"/>
                    <a:pt x="29" y="9"/>
                    <a:pt x="29" y="9"/>
                  </a:cubicBezTo>
                  <a:cubicBezTo>
                    <a:pt x="27" y="11"/>
                    <a:pt x="27" y="11"/>
                    <a:pt x="27" y="11"/>
                  </a:cubicBezTo>
                  <a:cubicBezTo>
                    <a:pt x="10" y="27"/>
                    <a:pt x="10" y="27"/>
                    <a:pt x="10" y="27"/>
                  </a:cubicBezTo>
                  <a:cubicBezTo>
                    <a:pt x="9" y="29"/>
                    <a:pt x="9" y="29"/>
                    <a:pt x="9" y="29"/>
                  </a:cubicBezTo>
                  <a:cubicBezTo>
                    <a:pt x="10" y="30"/>
                    <a:pt x="10" y="30"/>
                    <a:pt x="10" y="30"/>
                  </a:cubicBezTo>
                  <a:cubicBezTo>
                    <a:pt x="21" y="41"/>
                    <a:pt x="21" y="41"/>
                    <a:pt x="21" y="41"/>
                  </a:cubicBezTo>
                  <a:cubicBezTo>
                    <a:pt x="20" y="44"/>
                    <a:pt x="18" y="47"/>
                    <a:pt x="17" y="50"/>
                  </a:cubicBezTo>
                  <a:cubicBezTo>
                    <a:pt x="2" y="50"/>
                    <a:pt x="2" y="50"/>
                    <a:pt x="2" y="50"/>
                  </a:cubicBezTo>
                  <a:cubicBezTo>
                    <a:pt x="0" y="50"/>
                    <a:pt x="0" y="50"/>
                    <a:pt x="0" y="50"/>
                  </a:cubicBezTo>
                  <a:cubicBezTo>
                    <a:pt x="0" y="52"/>
                    <a:pt x="0" y="52"/>
                    <a:pt x="0" y="52"/>
                  </a:cubicBezTo>
                  <a:cubicBezTo>
                    <a:pt x="0" y="76"/>
                    <a:pt x="0" y="76"/>
                    <a:pt x="0" y="76"/>
                  </a:cubicBezTo>
                  <a:cubicBezTo>
                    <a:pt x="0" y="78"/>
                    <a:pt x="0" y="78"/>
                    <a:pt x="0" y="78"/>
                  </a:cubicBezTo>
                  <a:cubicBezTo>
                    <a:pt x="2" y="78"/>
                    <a:pt x="2" y="78"/>
                    <a:pt x="2" y="78"/>
                  </a:cubicBezTo>
                  <a:cubicBezTo>
                    <a:pt x="17" y="78"/>
                    <a:pt x="17" y="78"/>
                    <a:pt x="17" y="78"/>
                  </a:cubicBezTo>
                  <a:cubicBezTo>
                    <a:pt x="18" y="81"/>
                    <a:pt x="20" y="84"/>
                    <a:pt x="21" y="87"/>
                  </a:cubicBezTo>
                  <a:cubicBezTo>
                    <a:pt x="10" y="98"/>
                    <a:pt x="10" y="98"/>
                    <a:pt x="10" y="98"/>
                  </a:cubicBezTo>
                  <a:cubicBezTo>
                    <a:pt x="9" y="100"/>
                    <a:pt x="9" y="100"/>
                    <a:pt x="9" y="100"/>
                  </a:cubicBezTo>
                  <a:cubicBezTo>
                    <a:pt x="10" y="101"/>
                    <a:pt x="10" y="101"/>
                    <a:pt x="10" y="101"/>
                  </a:cubicBezTo>
                  <a:cubicBezTo>
                    <a:pt x="27" y="118"/>
                    <a:pt x="27" y="118"/>
                    <a:pt x="27" y="118"/>
                  </a:cubicBezTo>
                  <a:cubicBezTo>
                    <a:pt x="29" y="119"/>
                    <a:pt x="29" y="119"/>
                    <a:pt x="29" y="119"/>
                  </a:cubicBezTo>
                  <a:cubicBezTo>
                    <a:pt x="30" y="118"/>
                    <a:pt x="30" y="118"/>
                    <a:pt x="30" y="118"/>
                  </a:cubicBezTo>
                  <a:cubicBezTo>
                    <a:pt x="41" y="107"/>
                    <a:pt x="41" y="107"/>
                    <a:pt x="41" y="107"/>
                  </a:cubicBezTo>
                  <a:cubicBezTo>
                    <a:pt x="44" y="108"/>
                    <a:pt x="47" y="109"/>
                    <a:pt x="50" y="110"/>
                  </a:cubicBezTo>
                  <a:cubicBezTo>
                    <a:pt x="50" y="126"/>
                    <a:pt x="50" y="126"/>
                    <a:pt x="50" y="126"/>
                  </a:cubicBezTo>
                  <a:cubicBezTo>
                    <a:pt x="50" y="128"/>
                    <a:pt x="50" y="128"/>
                    <a:pt x="50" y="128"/>
                  </a:cubicBezTo>
                  <a:cubicBezTo>
                    <a:pt x="52" y="128"/>
                    <a:pt x="52" y="128"/>
                    <a:pt x="52" y="128"/>
                  </a:cubicBezTo>
                  <a:cubicBezTo>
                    <a:pt x="76" y="128"/>
                    <a:pt x="76" y="128"/>
                    <a:pt x="76" y="128"/>
                  </a:cubicBezTo>
                  <a:cubicBezTo>
                    <a:pt x="78" y="128"/>
                    <a:pt x="78" y="128"/>
                    <a:pt x="78" y="128"/>
                  </a:cubicBezTo>
                  <a:cubicBezTo>
                    <a:pt x="78" y="126"/>
                    <a:pt x="78" y="126"/>
                    <a:pt x="78" y="126"/>
                  </a:cubicBezTo>
                  <a:cubicBezTo>
                    <a:pt x="78" y="110"/>
                    <a:pt x="78" y="110"/>
                    <a:pt x="78" y="110"/>
                  </a:cubicBezTo>
                  <a:cubicBezTo>
                    <a:pt x="81" y="109"/>
                    <a:pt x="83" y="108"/>
                    <a:pt x="86" y="107"/>
                  </a:cubicBezTo>
                  <a:cubicBezTo>
                    <a:pt x="97" y="118"/>
                    <a:pt x="97" y="118"/>
                    <a:pt x="97" y="118"/>
                  </a:cubicBezTo>
                  <a:cubicBezTo>
                    <a:pt x="99" y="119"/>
                    <a:pt x="99" y="119"/>
                    <a:pt x="99" y="119"/>
                  </a:cubicBezTo>
                  <a:cubicBezTo>
                    <a:pt x="100" y="118"/>
                    <a:pt x="100" y="118"/>
                    <a:pt x="100" y="118"/>
                  </a:cubicBezTo>
                  <a:cubicBezTo>
                    <a:pt x="117" y="101"/>
                    <a:pt x="117" y="101"/>
                    <a:pt x="117" y="101"/>
                  </a:cubicBezTo>
                  <a:cubicBezTo>
                    <a:pt x="118" y="100"/>
                    <a:pt x="118" y="100"/>
                    <a:pt x="118" y="100"/>
                  </a:cubicBezTo>
                  <a:cubicBezTo>
                    <a:pt x="117" y="98"/>
                    <a:pt x="117" y="98"/>
                    <a:pt x="117" y="98"/>
                  </a:cubicBezTo>
                  <a:cubicBezTo>
                    <a:pt x="105" y="87"/>
                    <a:pt x="105" y="87"/>
                    <a:pt x="105" y="87"/>
                  </a:cubicBezTo>
                  <a:cubicBezTo>
                    <a:pt x="107" y="84"/>
                    <a:pt x="108" y="81"/>
                    <a:pt x="109" y="78"/>
                  </a:cubicBezTo>
                  <a:cubicBezTo>
                    <a:pt x="125" y="78"/>
                    <a:pt x="125" y="78"/>
                    <a:pt x="125" y="78"/>
                  </a:cubicBezTo>
                  <a:close/>
                  <a:moveTo>
                    <a:pt x="92" y="64"/>
                  </a:moveTo>
                  <a:cubicBezTo>
                    <a:pt x="92" y="80"/>
                    <a:pt x="79" y="93"/>
                    <a:pt x="63" y="93"/>
                  </a:cubicBezTo>
                  <a:cubicBezTo>
                    <a:pt x="48" y="93"/>
                    <a:pt x="35" y="80"/>
                    <a:pt x="35" y="64"/>
                  </a:cubicBezTo>
                  <a:cubicBezTo>
                    <a:pt x="35" y="48"/>
                    <a:pt x="48" y="36"/>
                    <a:pt x="63" y="36"/>
                  </a:cubicBezTo>
                  <a:cubicBezTo>
                    <a:pt x="79" y="36"/>
                    <a:pt x="92" y="48"/>
                    <a:pt x="92" y="64"/>
                  </a:cubicBezTo>
                  <a:close/>
                </a:path>
              </a:pathLst>
            </a:custGeom>
            <a:solidFill>
              <a:srgbClr val="5F4399"/>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p>
          </p:txBody>
        </p:sp>
        <p:sp>
          <p:nvSpPr>
            <p:cNvPr id="124" name="Freeform 32"/>
            <p:cNvSpPr>
              <a:spLocks noEditPoints="1"/>
            </p:cNvSpPr>
            <p:nvPr/>
          </p:nvSpPr>
          <p:spPr bwMode="auto">
            <a:xfrm>
              <a:off x="2650421" y="4822261"/>
              <a:ext cx="257750" cy="258558"/>
            </a:xfrm>
            <a:custGeom>
              <a:avLst/>
              <a:gdLst>
                <a:gd name="T0" fmla="*/ 135 w 135"/>
                <a:gd name="T1" fmla="*/ 82 h 135"/>
                <a:gd name="T2" fmla="*/ 135 w 135"/>
                <a:gd name="T3" fmla="*/ 55 h 135"/>
                <a:gd name="T4" fmla="*/ 133 w 135"/>
                <a:gd name="T5" fmla="*/ 53 h 135"/>
                <a:gd name="T6" fmla="*/ 112 w 135"/>
                <a:gd name="T7" fmla="*/ 43 h 135"/>
                <a:gd name="T8" fmla="*/ 126 w 135"/>
                <a:gd name="T9" fmla="*/ 30 h 135"/>
                <a:gd name="T10" fmla="*/ 106 w 135"/>
                <a:gd name="T11" fmla="*/ 10 h 135"/>
                <a:gd name="T12" fmla="*/ 103 w 135"/>
                <a:gd name="T13" fmla="*/ 10 h 135"/>
                <a:gd name="T14" fmla="*/ 82 w 135"/>
                <a:gd name="T15" fmla="*/ 19 h 135"/>
                <a:gd name="T16" fmla="*/ 82 w 135"/>
                <a:gd name="T17" fmla="*/ 0 h 135"/>
                <a:gd name="T18" fmla="*/ 55 w 135"/>
                <a:gd name="T19" fmla="*/ 0 h 135"/>
                <a:gd name="T20" fmla="*/ 53 w 135"/>
                <a:gd name="T21" fmla="*/ 2 h 135"/>
                <a:gd name="T22" fmla="*/ 44 w 135"/>
                <a:gd name="T23" fmla="*/ 22 h 135"/>
                <a:gd name="T24" fmla="*/ 30 w 135"/>
                <a:gd name="T25" fmla="*/ 9 h 135"/>
                <a:gd name="T26" fmla="*/ 11 w 135"/>
                <a:gd name="T27" fmla="*/ 28 h 135"/>
                <a:gd name="T28" fmla="*/ 11 w 135"/>
                <a:gd name="T29" fmla="*/ 31 h 135"/>
                <a:gd name="T30" fmla="*/ 19 w 135"/>
                <a:gd name="T31" fmla="*/ 52 h 135"/>
                <a:gd name="T32" fmla="*/ 0 w 135"/>
                <a:gd name="T33" fmla="*/ 52 h 135"/>
                <a:gd name="T34" fmla="*/ 0 w 135"/>
                <a:gd name="T35" fmla="*/ 80 h 135"/>
                <a:gd name="T36" fmla="*/ 2 w 135"/>
                <a:gd name="T37" fmla="*/ 82 h 135"/>
                <a:gd name="T38" fmla="*/ 23 w 135"/>
                <a:gd name="T39" fmla="*/ 92 h 135"/>
                <a:gd name="T40" fmla="*/ 10 w 135"/>
                <a:gd name="T41" fmla="*/ 105 h 135"/>
                <a:gd name="T42" fmla="*/ 29 w 135"/>
                <a:gd name="T43" fmla="*/ 124 h 135"/>
                <a:gd name="T44" fmla="*/ 32 w 135"/>
                <a:gd name="T45" fmla="*/ 124 h 135"/>
                <a:gd name="T46" fmla="*/ 53 w 135"/>
                <a:gd name="T47" fmla="*/ 116 h 135"/>
                <a:gd name="T48" fmla="*/ 53 w 135"/>
                <a:gd name="T49" fmla="*/ 135 h 135"/>
                <a:gd name="T50" fmla="*/ 81 w 135"/>
                <a:gd name="T51" fmla="*/ 135 h 135"/>
                <a:gd name="T52" fmla="*/ 83 w 135"/>
                <a:gd name="T53" fmla="*/ 133 h 135"/>
                <a:gd name="T54" fmla="*/ 91 w 135"/>
                <a:gd name="T55" fmla="*/ 112 h 135"/>
                <a:gd name="T56" fmla="*/ 105 w 135"/>
                <a:gd name="T57" fmla="*/ 126 h 135"/>
                <a:gd name="T58" fmla="*/ 124 w 135"/>
                <a:gd name="T59" fmla="*/ 107 h 135"/>
                <a:gd name="T60" fmla="*/ 124 w 135"/>
                <a:gd name="T61" fmla="*/ 104 h 135"/>
                <a:gd name="T62" fmla="*/ 116 w 135"/>
                <a:gd name="T63" fmla="*/ 82 h 135"/>
                <a:gd name="T64" fmla="*/ 98 w 135"/>
                <a:gd name="T65" fmla="*/ 67 h 135"/>
                <a:gd name="T66" fmla="*/ 37 w 135"/>
                <a:gd name="T67" fmla="*/ 67 h 135"/>
                <a:gd name="T68" fmla="*/ 98 w 135"/>
                <a:gd name="T69" fmla="*/ 6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5" h="135">
                  <a:moveTo>
                    <a:pt x="133" y="82"/>
                  </a:moveTo>
                  <a:cubicBezTo>
                    <a:pt x="135" y="82"/>
                    <a:pt x="135" y="82"/>
                    <a:pt x="135" y="82"/>
                  </a:cubicBezTo>
                  <a:cubicBezTo>
                    <a:pt x="135" y="80"/>
                    <a:pt x="135" y="80"/>
                    <a:pt x="135" y="80"/>
                  </a:cubicBezTo>
                  <a:cubicBezTo>
                    <a:pt x="135" y="55"/>
                    <a:pt x="135" y="55"/>
                    <a:pt x="135" y="55"/>
                  </a:cubicBezTo>
                  <a:cubicBezTo>
                    <a:pt x="135" y="53"/>
                    <a:pt x="135" y="53"/>
                    <a:pt x="135" y="53"/>
                  </a:cubicBezTo>
                  <a:cubicBezTo>
                    <a:pt x="133" y="53"/>
                    <a:pt x="133" y="53"/>
                    <a:pt x="133" y="53"/>
                  </a:cubicBezTo>
                  <a:cubicBezTo>
                    <a:pt x="116" y="53"/>
                    <a:pt x="116" y="53"/>
                    <a:pt x="116" y="53"/>
                  </a:cubicBezTo>
                  <a:cubicBezTo>
                    <a:pt x="115" y="50"/>
                    <a:pt x="114" y="46"/>
                    <a:pt x="112" y="43"/>
                  </a:cubicBezTo>
                  <a:cubicBezTo>
                    <a:pt x="124" y="31"/>
                    <a:pt x="124" y="31"/>
                    <a:pt x="124" y="31"/>
                  </a:cubicBezTo>
                  <a:cubicBezTo>
                    <a:pt x="126" y="30"/>
                    <a:pt x="126" y="30"/>
                    <a:pt x="126" y="30"/>
                  </a:cubicBezTo>
                  <a:cubicBezTo>
                    <a:pt x="124" y="28"/>
                    <a:pt x="124" y="28"/>
                    <a:pt x="124" y="28"/>
                  </a:cubicBezTo>
                  <a:cubicBezTo>
                    <a:pt x="106" y="10"/>
                    <a:pt x="106" y="10"/>
                    <a:pt x="106" y="10"/>
                  </a:cubicBezTo>
                  <a:cubicBezTo>
                    <a:pt x="105" y="9"/>
                    <a:pt x="105" y="9"/>
                    <a:pt x="105" y="9"/>
                  </a:cubicBezTo>
                  <a:cubicBezTo>
                    <a:pt x="103" y="10"/>
                    <a:pt x="103" y="10"/>
                    <a:pt x="103" y="10"/>
                  </a:cubicBezTo>
                  <a:cubicBezTo>
                    <a:pt x="91" y="23"/>
                    <a:pt x="91" y="23"/>
                    <a:pt x="91" y="23"/>
                  </a:cubicBezTo>
                  <a:cubicBezTo>
                    <a:pt x="88" y="21"/>
                    <a:pt x="85" y="20"/>
                    <a:pt x="82" y="19"/>
                  </a:cubicBezTo>
                  <a:cubicBezTo>
                    <a:pt x="82" y="2"/>
                    <a:pt x="82" y="2"/>
                    <a:pt x="82" y="2"/>
                  </a:cubicBezTo>
                  <a:cubicBezTo>
                    <a:pt x="82" y="0"/>
                    <a:pt x="82" y="0"/>
                    <a:pt x="82" y="0"/>
                  </a:cubicBezTo>
                  <a:cubicBezTo>
                    <a:pt x="80" y="0"/>
                    <a:pt x="80" y="0"/>
                    <a:pt x="80" y="0"/>
                  </a:cubicBezTo>
                  <a:cubicBezTo>
                    <a:pt x="55" y="0"/>
                    <a:pt x="55" y="0"/>
                    <a:pt x="55" y="0"/>
                  </a:cubicBezTo>
                  <a:cubicBezTo>
                    <a:pt x="53" y="0"/>
                    <a:pt x="53" y="0"/>
                    <a:pt x="53" y="0"/>
                  </a:cubicBezTo>
                  <a:cubicBezTo>
                    <a:pt x="53" y="2"/>
                    <a:pt x="53" y="2"/>
                    <a:pt x="53" y="2"/>
                  </a:cubicBezTo>
                  <a:cubicBezTo>
                    <a:pt x="53" y="19"/>
                    <a:pt x="53" y="19"/>
                    <a:pt x="53" y="19"/>
                  </a:cubicBezTo>
                  <a:cubicBezTo>
                    <a:pt x="50" y="20"/>
                    <a:pt x="47" y="21"/>
                    <a:pt x="44" y="22"/>
                  </a:cubicBezTo>
                  <a:cubicBezTo>
                    <a:pt x="32" y="10"/>
                    <a:pt x="32" y="10"/>
                    <a:pt x="32" y="10"/>
                  </a:cubicBezTo>
                  <a:cubicBezTo>
                    <a:pt x="30" y="9"/>
                    <a:pt x="30" y="9"/>
                    <a:pt x="30" y="9"/>
                  </a:cubicBezTo>
                  <a:cubicBezTo>
                    <a:pt x="29" y="10"/>
                    <a:pt x="29" y="10"/>
                    <a:pt x="29" y="10"/>
                  </a:cubicBezTo>
                  <a:cubicBezTo>
                    <a:pt x="11" y="28"/>
                    <a:pt x="11" y="28"/>
                    <a:pt x="11" y="28"/>
                  </a:cubicBezTo>
                  <a:cubicBezTo>
                    <a:pt x="10" y="30"/>
                    <a:pt x="10" y="30"/>
                    <a:pt x="10" y="30"/>
                  </a:cubicBezTo>
                  <a:cubicBezTo>
                    <a:pt x="11" y="31"/>
                    <a:pt x="11" y="31"/>
                    <a:pt x="11" y="31"/>
                  </a:cubicBezTo>
                  <a:cubicBezTo>
                    <a:pt x="23" y="43"/>
                    <a:pt x="23" y="43"/>
                    <a:pt x="23" y="43"/>
                  </a:cubicBezTo>
                  <a:cubicBezTo>
                    <a:pt x="21" y="46"/>
                    <a:pt x="20" y="49"/>
                    <a:pt x="19" y="52"/>
                  </a:cubicBezTo>
                  <a:cubicBezTo>
                    <a:pt x="2" y="52"/>
                    <a:pt x="2" y="52"/>
                    <a:pt x="2" y="52"/>
                  </a:cubicBezTo>
                  <a:cubicBezTo>
                    <a:pt x="0" y="52"/>
                    <a:pt x="0" y="52"/>
                    <a:pt x="0" y="52"/>
                  </a:cubicBezTo>
                  <a:cubicBezTo>
                    <a:pt x="0" y="55"/>
                    <a:pt x="0" y="55"/>
                    <a:pt x="0" y="55"/>
                  </a:cubicBezTo>
                  <a:cubicBezTo>
                    <a:pt x="0" y="80"/>
                    <a:pt x="0" y="80"/>
                    <a:pt x="0" y="80"/>
                  </a:cubicBezTo>
                  <a:cubicBezTo>
                    <a:pt x="0" y="82"/>
                    <a:pt x="0" y="82"/>
                    <a:pt x="0" y="82"/>
                  </a:cubicBezTo>
                  <a:cubicBezTo>
                    <a:pt x="2" y="82"/>
                    <a:pt x="2" y="82"/>
                    <a:pt x="2" y="82"/>
                  </a:cubicBezTo>
                  <a:cubicBezTo>
                    <a:pt x="18" y="82"/>
                    <a:pt x="18" y="82"/>
                    <a:pt x="18" y="82"/>
                  </a:cubicBezTo>
                  <a:cubicBezTo>
                    <a:pt x="19" y="85"/>
                    <a:pt x="21" y="89"/>
                    <a:pt x="23" y="92"/>
                  </a:cubicBezTo>
                  <a:cubicBezTo>
                    <a:pt x="11" y="104"/>
                    <a:pt x="11" y="104"/>
                    <a:pt x="11" y="104"/>
                  </a:cubicBezTo>
                  <a:cubicBezTo>
                    <a:pt x="10" y="105"/>
                    <a:pt x="10" y="105"/>
                    <a:pt x="10" y="105"/>
                  </a:cubicBezTo>
                  <a:cubicBezTo>
                    <a:pt x="11" y="107"/>
                    <a:pt x="11" y="107"/>
                    <a:pt x="11" y="107"/>
                  </a:cubicBezTo>
                  <a:cubicBezTo>
                    <a:pt x="29" y="124"/>
                    <a:pt x="29" y="124"/>
                    <a:pt x="29" y="124"/>
                  </a:cubicBezTo>
                  <a:cubicBezTo>
                    <a:pt x="30" y="126"/>
                    <a:pt x="30" y="126"/>
                    <a:pt x="30" y="126"/>
                  </a:cubicBezTo>
                  <a:cubicBezTo>
                    <a:pt x="32" y="124"/>
                    <a:pt x="32" y="124"/>
                    <a:pt x="32" y="124"/>
                  </a:cubicBezTo>
                  <a:cubicBezTo>
                    <a:pt x="44" y="113"/>
                    <a:pt x="44" y="113"/>
                    <a:pt x="44" y="113"/>
                  </a:cubicBezTo>
                  <a:cubicBezTo>
                    <a:pt x="47" y="114"/>
                    <a:pt x="50" y="115"/>
                    <a:pt x="53" y="116"/>
                  </a:cubicBezTo>
                  <a:cubicBezTo>
                    <a:pt x="53" y="133"/>
                    <a:pt x="53" y="133"/>
                    <a:pt x="53" y="133"/>
                  </a:cubicBezTo>
                  <a:cubicBezTo>
                    <a:pt x="53" y="135"/>
                    <a:pt x="53" y="135"/>
                    <a:pt x="53" y="135"/>
                  </a:cubicBezTo>
                  <a:cubicBezTo>
                    <a:pt x="56" y="135"/>
                    <a:pt x="56" y="135"/>
                    <a:pt x="56" y="135"/>
                  </a:cubicBezTo>
                  <a:cubicBezTo>
                    <a:pt x="81" y="135"/>
                    <a:pt x="81" y="135"/>
                    <a:pt x="81" y="135"/>
                  </a:cubicBezTo>
                  <a:cubicBezTo>
                    <a:pt x="83" y="135"/>
                    <a:pt x="83" y="135"/>
                    <a:pt x="83" y="135"/>
                  </a:cubicBezTo>
                  <a:cubicBezTo>
                    <a:pt x="83" y="133"/>
                    <a:pt x="83" y="133"/>
                    <a:pt x="83" y="133"/>
                  </a:cubicBezTo>
                  <a:cubicBezTo>
                    <a:pt x="83" y="116"/>
                    <a:pt x="83" y="116"/>
                    <a:pt x="83" y="116"/>
                  </a:cubicBezTo>
                  <a:cubicBezTo>
                    <a:pt x="86" y="115"/>
                    <a:pt x="89" y="114"/>
                    <a:pt x="91" y="112"/>
                  </a:cubicBezTo>
                  <a:cubicBezTo>
                    <a:pt x="103" y="124"/>
                    <a:pt x="103" y="124"/>
                    <a:pt x="103" y="124"/>
                  </a:cubicBezTo>
                  <a:cubicBezTo>
                    <a:pt x="105" y="126"/>
                    <a:pt x="105" y="126"/>
                    <a:pt x="105" y="126"/>
                  </a:cubicBezTo>
                  <a:cubicBezTo>
                    <a:pt x="106" y="124"/>
                    <a:pt x="106" y="124"/>
                    <a:pt x="106" y="124"/>
                  </a:cubicBezTo>
                  <a:cubicBezTo>
                    <a:pt x="124" y="107"/>
                    <a:pt x="124" y="107"/>
                    <a:pt x="124" y="107"/>
                  </a:cubicBezTo>
                  <a:cubicBezTo>
                    <a:pt x="126" y="105"/>
                    <a:pt x="126" y="105"/>
                    <a:pt x="126" y="105"/>
                  </a:cubicBezTo>
                  <a:cubicBezTo>
                    <a:pt x="124" y="104"/>
                    <a:pt x="124" y="104"/>
                    <a:pt x="124" y="104"/>
                  </a:cubicBezTo>
                  <a:cubicBezTo>
                    <a:pt x="112" y="92"/>
                    <a:pt x="112" y="92"/>
                    <a:pt x="112" y="92"/>
                  </a:cubicBezTo>
                  <a:cubicBezTo>
                    <a:pt x="114" y="89"/>
                    <a:pt x="115" y="86"/>
                    <a:pt x="116" y="82"/>
                  </a:cubicBezTo>
                  <a:cubicBezTo>
                    <a:pt x="133" y="82"/>
                    <a:pt x="133" y="82"/>
                    <a:pt x="133" y="82"/>
                  </a:cubicBezTo>
                  <a:close/>
                  <a:moveTo>
                    <a:pt x="98" y="67"/>
                  </a:moveTo>
                  <a:cubicBezTo>
                    <a:pt x="98" y="84"/>
                    <a:pt x="84" y="98"/>
                    <a:pt x="67" y="98"/>
                  </a:cubicBezTo>
                  <a:cubicBezTo>
                    <a:pt x="51" y="98"/>
                    <a:pt x="37" y="84"/>
                    <a:pt x="37" y="67"/>
                  </a:cubicBezTo>
                  <a:cubicBezTo>
                    <a:pt x="37" y="51"/>
                    <a:pt x="51" y="37"/>
                    <a:pt x="67" y="37"/>
                  </a:cubicBezTo>
                  <a:cubicBezTo>
                    <a:pt x="84" y="37"/>
                    <a:pt x="98" y="51"/>
                    <a:pt x="98" y="67"/>
                  </a:cubicBezTo>
                  <a:close/>
                </a:path>
              </a:pathLst>
            </a:custGeom>
            <a:gradFill>
              <a:gsLst>
                <a:gs pos="0">
                  <a:srgbClr val="1C9FA7"/>
                </a:gs>
                <a:gs pos="100000">
                  <a:srgbClr val="26A2A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25" name="Freeform 33"/>
            <p:cNvSpPr>
              <a:spLocks noEditPoints="1"/>
            </p:cNvSpPr>
            <p:nvPr/>
          </p:nvSpPr>
          <p:spPr bwMode="auto">
            <a:xfrm>
              <a:off x="4152482" y="3532703"/>
              <a:ext cx="352285" cy="351477"/>
            </a:xfrm>
            <a:custGeom>
              <a:avLst/>
              <a:gdLst>
                <a:gd name="T0" fmla="*/ 181 w 184"/>
                <a:gd name="T1" fmla="*/ 117 h 184"/>
                <a:gd name="T2" fmla="*/ 184 w 184"/>
                <a:gd name="T3" fmla="*/ 81 h 184"/>
                <a:gd name="T4" fmla="*/ 181 w 184"/>
                <a:gd name="T5" fmla="*/ 78 h 184"/>
                <a:gd name="T6" fmla="*/ 153 w 184"/>
                <a:gd name="T7" fmla="*/ 63 h 184"/>
                <a:gd name="T8" fmla="*/ 173 w 184"/>
                <a:gd name="T9" fmla="*/ 46 h 184"/>
                <a:gd name="T10" fmla="*/ 148 w 184"/>
                <a:gd name="T11" fmla="*/ 18 h 184"/>
                <a:gd name="T12" fmla="*/ 144 w 184"/>
                <a:gd name="T13" fmla="*/ 18 h 184"/>
                <a:gd name="T14" fmla="*/ 115 w 184"/>
                <a:gd name="T15" fmla="*/ 27 h 184"/>
                <a:gd name="T16" fmla="*/ 117 w 184"/>
                <a:gd name="T17" fmla="*/ 2 h 184"/>
                <a:gd name="T18" fmla="*/ 80 w 184"/>
                <a:gd name="T19" fmla="*/ 0 h 184"/>
                <a:gd name="T20" fmla="*/ 77 w 184"/>
                <a:gd name="T21" fmla="*/ 3 h 184"/>
                <a:gd name="T22" fmla="*/ 64 w 184"/>
                <a:gd name="T23" fmla="*/ 29 h 184"/>
                <a:gd name="T24" fmla="*/ 47 w 184"/>
                <a:gd name="T25" fmla="*/ 10 h 184"/>
                <a:gd name="T26" fmla="*/ 19 w 184"/>
                <a:gd name="T27" fmla="*/ 35 h 184"/>
                <a:gd name="T28" fmla="*/ 19 w 184"/>
                <a:gd name="T29" fmla="*/ 39 h 184"/>
                <a:gd name="T30" fmla="*/ 28 w 184"/>
                <a:gd name="T31" fmla="*/ 68 h 184"/>
                <a:gd name="T32" fmla="*/ 2 w 184"/>
                <a:gd name="T33" fmla="*/ 66 h 184"/>
                <a:gd name="T34" fmla="*/ 0 w 184"/>
                <a:gd name="T35" fmla="*/ 103 h 184"/>
                <a:gd name="T36" fmla="*/ 3 w 184"/>
                <a:gd name="T37" fmla="*/ 106 h 184"/>
                <a:gd name="T38" fmla="*/ 30 w 184"/>
                <a:gd name="T39" fmla="*/ 121 h 184"/>
                <a:gd name="T40" fmla="*/ 11 w 184"/>
                <a:gd name="T41" fmla="*/ 138 h 184"/>
                <a:gd name="T42" fmla="*/ 35 w 184"/>
                <a:gd name="T43" fmla="*/ 165 h 184"/>
                <a:gd name="T44" fmla="*/ 40 w 184"/>
                <a:gd name="T45" fmla="*/ 165 h 184"/>
                <a:gd name="T46" fmla="*/ 69 w 184"/>
                <a:gd name="T47" fmla="*/ 156 h 184"/>
                <a:gd name="T48" fmla="*/ 67 w 184"/>
                <a:gd name="T49" fmla="*/ 181 h 184"/>
                <a:gd name="T50" fmla="*/ 104 w 184"/>
                <a:gd name="T51" fmla="*/ 183 h 184"/>
                <a:gd name="T52" fmla="*/ 107 w 184"/>
                <a:gd name="T53" fmla="*/ 181 h 184"/>
                <a:gd name="T54" fmla="*/ 120 w 184"/>
                <a:gd name="T55" fmla="*/ 154 h 184"/>
                <a:gd name="T56" fmla="*/ 137 w 184"/>
                <a:gd name="T57" fmla="*/ 173 h 184"/>
                <a:gd name="T58" fmla="*/ 164 w 184"/>
                <a:gd name="T59" fmla="*/ 149 h 184"/>
                <a:gd name="T60" fmla="*/ 165 w 184"/>
                <a:gd name="T61" fmla="*/ 145 h 184"/>
                <a:gd name="T62" fmla="*/ 155 w 184"/>
                <a:gd name="T63" fmla="*/ 116 h 184"/>
                <a:gd name="T64" fmla="*/ 132 w 184"/>
                <a:gd name="T65" fmla="*/ 94 h 184"/>
                <a:gd name="T66" fmla="*/ 51 w 184"/>
                <a:gd name="T67" fmla="*/ 89 h 184"/>
                <a:gd name="T68" fmla="*/ 132 w 184"/>
                <a:gd name="T69" fmla="*/ 9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 h="184">
                  <a:moveTo>
                    <a:pt x="179" y="117"/>
                  </a:moveTo>
                  <a:cubicBezTo>
                    <a:pt x="181" y="117"/>
                    <a:pt x="181" y="117"/>
                    <a:pt x="181" y="117"/>
                  </a:cubicBezTo>
                  <a:cubicBezTo>
                    <a:pt x="182" y="114"/>
                    <a:pt x="182" y="114"/>
                    <a:pt x="182" y="114"/>
                  </a:cubicBezTo>
                  <a:cubicBezTo>
                    <a:pt x="184" y="81"/>
                    <a:pt x="184" y="81"/>
                    <a:pt x="184" y="81"/>
                  </a:cubicBezTo>
                  <a:cubicBezTo>
                    <a:pt x="184" y="78"/>
                    <a:pt x="184" y="78"/>
                    <a:pt x="184" y="78"/>
                  </a:cubicBezTo>
                  <a:cubicBezTo>
                    <a:pt x="181" y="78"/>
                    <a:pt x="181" y="78"/>
                    <a:pt x="181" y="78"/>
                  </a:cubicBezTo>
                  <a:cubicBezTo>
                    <a:pt x="158" y="76"/>
                    <a:pt x="158" y="76"/>
                    <a:pt x="158" y="76"/>
                  </a:cubicBezTo>
                  <a:cubicBezTo>
                    <a:pt x="157" y="72"/>
                    <a:pt x="155" y="67"/>
                    <a:pt x="153" y="63"/>
                  </a:cubicBezTo>
                  <a:cubicBezTo>
                    <a:pt x="171" y="48"/>
                    <a:pt x="171" y="48"/>
                    <a:pt x="171" y="48"/>
                  </a:cubicBezTo>
                  <a:cubicBezTo>
                    <a:pt x="173" y="46"/>
                    <a:pt x="173" y="46"/>
                    <a:pt x="173" y="46"/>
                  </a:cubicBezTo>
                  <a:cubicBezTo>
                    <a:pt x="171" y="44"/>
                    <a:pt x="171" y="44"/>
                    <a:pt x="171" y="44"/>
                  </a:cubicBezTo>
                  <a:cubicBezTo>
                    <a:pt x="148" y="18"/>
                    <a:pt x="148" y="18"/>
                    <a:pt x="148" y="18"/>
                  </a:cubicBezTo>
                  <a:cubicBezTo>
                    <a:pt x="147" y="16"/>
                    <a:pt x="147" y="16"/>
                    <a:pt x="147" y="16"/>
                  </a:cubicBezTo>
                  <a:cubicBezTo>
                    <a:pt x="144" y="18"/>
                    <a:pt x="144" y="18"/>
                    <a:pt x="144" y="18"/>
                  </a:cubicBezTo>
                  <a:cubicBezTo>
                    <a:pt x="127" y="33"/>
                    <a:pt x="127" y="33"/>
                    <a:pt x="127" y="33"/>
                  </a:cubicBezTo>
                  <a:cubicBezTo>
                    <a:pt x="123" y="31"/>
                    <a:pt x="119" y="29"/>
                    <a:pt x="115" y="27"/>
                  </a:cubicBezTo>
                  <a:cubicBezTo>
                    <a:pt x="116" y="5"/>
                    <a:pt x="116" y="5"/>
                    <a:pt x="116" y="5"/>
                  </a:cubicBezTo>
                  <a:cubicBezTo>
                    <a:pt x="117" y="2"/>
                    <a:pt x="117" y="2"/>
                    <a:pt x="117" y="2"/>
                  </a:cubicBezTo>
                  <a:cubicBezTo>
                    <a:pt x="114" y="2"/>
                    <a:pt x="114" y="2"/>
                    <a:pt x="114" y="2"/>
                  </a:cubicBezTo>
                  <a:cubicBezTo>
                    <a:pt x="80" y="0"/>
                    <a:pt x="80" y="0"/>
                    <a:pt x="80" y="0"/>
                  </a:cubicBezTo>
                  <a:cubicBezTo>
                    <a:pt x="77" y="0"/>
                    <a:pt x="77" y="0"/>
                    <a:pt x="77" y="0"/>
                  </a:cubicBezTo>
                  <a:cubicBezTo>
                    <a:pt x="77" y="3"/>
                    <a:pt x="77" y="3"/>
                    <a:pt x="77" y="3"/>
                  </a:cubicBezTo>
                  <a:cubicBezTo>
                    <a:pt x="76" y="25"/>
                    <a:pt x="76" y="25"/>
                    <a:pt x="76" y="25"/>
                  </a:cubicBezTo>
                  <a:cubicBezTo>
                    <a:pt x="72" y="26"/>
                    <a:pt x="67" y="27"/>
                    <a:pt x="64" y="29"/>
                  </a:cubicBezTo>
                  <a:cubicBezTo>
                    <a:pt x="49" y="12"/>
                    <a:pt x="49" y="12"/>
                    <a:pt x="49" y="12"/>
                  </a:cubicBezTo>
                  <a:cubicBezTo>
                    <a:pt x="47" y="10"/>
                    <a:pt x="47" y="10"/>
                    <a:pt x="47" y="10"/>
                  </a:cubicBezTo>
                  <a:cubicBezTo>
                    <a:pt x="45" y="12"/>
                    <a:pt x="45" y="12"/>
                    <a:pt x="45" y="12"/>
                  </a:cubicBezTo>
                  <a:cubicBezTo>
                    <a:pt x="19" y="35"/>
                    <a:pt x="19" y="35"/>
                    <a:pt x="19" y="35"/>
                  </a:cubicBezTo>
                  <a:cubicBezTo>
                    <a:pt x="17" y="36"/>
                    <a:pt x="17" y="36"/>
                    <a:pt x="17" y="36"/>
                  </a:cubicBezTo>
                  <a:cubicBezTo>
                    <a:pt x="19" y="39"/>
                    <a:pt x="19" y="39"/>
                    <a:pt x="19" y="39"/>
                  </a:cubicBezTo>
                  <a:cubicBezTo>
                    <a:pt x="34" y="55"/>
                    <a:pt x="34" y="55"/>
                    <a:pt x="34" y="55"/>
                  </a:cubicBezTo>
                  <a:cubicBezTo>
                    <a:pt x="31" y="59"/>
                    <a:pt x="29" y="63"/>
                    <a:pt x="28" y="68"/>
                  </a:cubicBezTo>
                  <a:cubicBezTo>
                    <a:pt x="5" y="66"/>
                    <a:pt x="5" y="66"/>
                    <a:pt x="5" y="66"/>
                  </a:cubicBezTo>
                  <a:cubicBezTo>
                    <a:pt x="2" y="66"/>
                    <a:pt x="2" y="66"/>
                    <a:pt x="2" y="66"/>
                  </a:cubicBezTo>
                  <a:cubicBezTo>
                    <a:pt x="2" y="69"/>
                    <a:pt x="2" y="69"/>
                    <a:pt x="2" y="69"/>
                  </a:cubicBezTo>
                  <a:cubicBezTo>
                    <a:pt x="0" y="103"/>
                    <a:pt x="0" y="103"/>
                    <a:pt x="0" y="103"/>
                  </a:cubicBezTo>
                  <a:cubicBezTo>
                    <a:pt x="0" y="105"/>
                    <a:pt x="0" y="105"/>
                    <a:pt x="0" y="105"/>
                  </a:cubicBezTo>
                  <a:cubicBezTo>
                    <a:pt x="3" y="106"/>
                    <a:pt x="3" y="106"/>
                    <a:pt x="3" y="106"/>
                  </a:cubicBezTo>
                  <a:cubicBezTo>
                    <a:pt x="25" y="107"/>
                    <a:pt x="25" y="107"/>
                    <a:pt x="25" y="107"/>
                  </a:cubicBezTo>
                  <a:cubicBezTo>
                    <a:pt x="26" y="112"/>
                    <a:pt x="28" y="117"/>
                    <a:pt x="30" y="121"/>
                  </a:cubicBezTo>
                  <a:cubicBezTo>
                    <a:pt x="13" y="136"/>
                    <a:pt x="13" y="136"/>
                    <a:pt x="13" y="136"/>
                  </a:cubicBezTo>
                  <a:cubicBezTo>
                    <a:pt x="11" y="138"/>
                    <a:pt x="11" y="138"/>
                    <a:pt x="11" y="138"/>
                  </a:cubicBezTo>
                  <a:cubicBezTo>
                    <a:pt x="13" y="140"/>
                    <a:pt x="13" y="140"/>
                    <a:pt x="13" y="140"/>
                  </a:cubicBezTo>
                  <a:cubicBezTo>
                    <a:pt x="35" y="165"/>
                    <a:pt x="35" y="165"/>
                    <a:pt x="35" y="165"/>
                  </a:cubicBezTo>
                  <a:cubicBezTo>
                    <a:pt x="37" y="167"/>
                    <a:pt x="37" y="167"/>
                    <a:pt x="37" y="167"/>
                  </a:cubicBezTo>
                  <a:cubicBezTo>
                    <a:pt x="40" y="165"/>
                    <a:pt x="40" y="165"/>
                    <a:pt x="40" y="165"/>
                  </a:cubicBezTo>
                  <a:cubicBezTo>
                    <a:pt x="56" y="150"/>
                    <a:pt x="56" y="150"/>
                    <a:pt x="56" y="150"/>
                  </a:cubicBezTo>
                  <a:cubicBezTo>
                    <a:pt x="60" y="153"/>
                    <a:pt x="64" y="155"/>
                    <a:pt x="69" y="156"/>
                  </a:cubicBezTo>
                  <a:cubicBezTo>
                    <a:pt x="68" y="178"/>
                    <a:pt x="68" y="178"/>
                    <a:pt x="68" y="178"/>
                  </a:cubicBezTo>
                  <a:cubicBezTo>
                    <a:pt x="67" y="181"/>
                    <a:pt x="67" y="181"/>
                    <a:pt x="67" y="181"/>
                  </a:cubicBezTo>
                  <a:cubicBezTo>
                    <a:pt x="70" y="181"/>
                    <a:pt x="70" y="181"/>
                    <a:pt x="70" y="181"/>
                  </a:cubicBezTo>
                  <a:cubicBezTo>
                    <a:pt x="104" y="183"/>
                    <a:pt x="104" y="183"/>
                    <a:pt x="104" y="183"/>
                  </a:cubicBezTo>
                  <a:cubicBezTo>
                    <a:pt x="107" y="184"/>
                    <a:pt x="107" y="184"/>
                    <a:pt x="107" y="184"/>
                  </a:cubicBezTo>
                  <a:cubicBezTo>
                    <a:pt x="107" y="181"/>
                    <a:pt x="107" y="181"/>
                    <a:pt x="107" y="181"/>
                  </a:cubicBezTo>
                  <a:cubicBezTo>
                    <a:pt x="108" y="158"/>
                    <a:pt x="108" y="158"/>
                    <a:pt x="108" y="158"/>
                  </a:cubicBezTo>
                  <a:cubicBezTo>
                    <a:pt x="112" y="157"/>
                    <a:pt x="116" y="155"/>
                    <a:pt x="120" y="154"/>
                  </a:cubicBezTo>
                  <a:cubicBezTo>
                    <a:pt x="135" y="171"/>
                    <a:pt x="135" y="171"/>
                    <a:pt x="135" y="171"/>
                  </a:cubicBezTo>
                  <a:cubicBezTo>
                    <a:pt x="137" y="173"/>
                    <a:pt x="137" y="173"/>
                    <a:pt x="137" y="173"/>
                  </a:cubicBezTo>
                  <a:cubicBezTo>
                    <a:pt x="139" y="171"/>
                    <a:pt x="139" y="171"/>
                    <a:pt x="139" y="171"/>
                  </a:cubicBezTo>
                  <a:cubicBezTo>
                    <a:pt x="164" y="149"/>
                    <a:pt x="164" y="149"/>
                    <a:pt x="164" y="149"/>
                  </a:cubicBezTo>
                  <a:cubicBezTo>
                    <a:pt x="167" y="147"/>
                    <a:pt x="167" y="147"/>
                    <a:pt x="167" y="147"/>
                  </a:cubicBezTo>
                  <a:cubicBezTo>
                    <a:pt x="165" y="145"/>
                    <a:pt x="165" y="145"/>
                    <a:pt x="165" y="145"/>
                  </a:cubicBezTo>
                  <a:cubicBezTo>
                    <a:pt x="150" y="128"/>
                    <a:pt x="150" y="128"/>
                    <a:pt x="150" y="128"/>
                  </a:cubicBezTo>
                  <a:cubicBezTo>
                    <a:pt x="152" y="124"/>
                    <a:pt x="154" y="120"/>
                    <a:pt x="155" y="116"/>
                  </a:cubicBezTo>
                  <a:cubicBezTo>
                    <a:pt x="179" y="117"/>
                    <a:pt x="179" y="117"/>
                    <a:pt x="179" y="117"/>
                  </a:cubicBezTo>
                  <a:close/>
                  <a:moveTo>
                    <a:pt x="132" y="94"/>
                  </a:moveTo>
                  <a:cubicBezTo>
                    <a:pt x="131" y="116"/>
                    <a:pt x="112" y="134"/>
                    <a:pt x="89" y="132"/>
                  </a:cubicBezTo>
                  <a:cubicBezTo>
                    <a:pt x="67" y="131"/>
                    <a:pt x="49" y="112"/>
                    <a:pt x="51" y="89"/>
                  </a:cubicBezTo>
                  <a:cubicBezTo>
                    <a:pt x="52" y="67"/>
                    <a:pt x="71" y="50"/>
                    <a:pt x="94" y="51"/>
                  </a:cubicBezTo>
                  <a:cubicBezTo>
                    <a:pt x="116" y="52"/>
                    <a:pt x="134" y="72"/>
                    <a:pt x="132" y="94"/>
                  </a:cubicBezTo>
                  <a:close/>
                </a:path>
              </a:pathLst>
            </a:custGeom>
            <a:gradFill>
              <a:gsLst>
                <a:gs pos="0">
                  <a:srgbClr val="F54337"/>
                </a:gs>
                <a:gs pos="100000">
                  <a:srgbClr val="D4180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26" name="Freeform 34"/>
            <p:cNvSpPr>
              <a:spLocks noEditPoints="1"/>
            </p:cNvSpPr>
            <p:nvPr/>
          </p:nvSpPr>
          <p:spPr bwMode="auto">
            <a:xfrm>
              <a:off x="2589013" y="1542614"/>
              <a:ext cx="1160279" cy="1160279"/>
            </a:xfrm>
            <a:custGeom>
              <a:avLst/>
              <a:gdLst>
                <a:gd name="T0" fmla="*/ 607 w 607"/>
                <a:gd name="T1" fmla="*/ 342 h 607"/>
                <a:gd name="T2" fmla="*/ 607 w 607"/>
                <a:gd name="T3" fmla="*/ 266 h 607"/>
                <a:gd name="T4" fmla="*/ 546 w 607"/>
                <a:gd name="T5" fmla="*/ 266 h 607"/>
                <a:gd name="T6" fmla="*/ 533 w 607"/>
                <a:gd name="T7" fmla="*/ 215 h 607"/>
                <a:gd name="T8" fmla="*/ 585 w 607"/>
                <a:gd name="T9" fmla="*/ 185 h 607"/>
                <a:gd name="T10" fmla="*/ 547 w 607"/>
                <a:gd name="T11" fmla="*/ 119 h 607"/>
                <a:gd name="T12" fmla="*/ 495 w 607"/>
                <a:gd name="T13" fmla="*/ 149 h 607"/>
                <a:gd name="T14" fmla="*/ 458 w 607"/>
                <a:gd name="T15" fmla="*/ 112 h 607"/>
                <a:gd name="T16" fmla="*/ 488 w 607"/>
                <a:gd name="T17" fmla="*/ 60 h 607"/>
                <a:gd name="T18" fmla="*/ 422 w 607"/>
                <a:gd name="T19" fmla="*/ 22 h 607"/>
                <a:gd name="T20" fmla="*/ 392 w 607"/>
                <a:gd name="T21" fmla="*/ 74 h 607"/>
                <a:gd name="T22" fmla="*/ 341 w 607"/>
                <a:gd name="T23" fmla="*/ 61 h 607"/>
                <a:gd name="T24" fmla="*/ 341 w 607"/>
                <a:gd name="T25" fmla="*/ 0 h 607"/>
                <a:gd name="T26" fmla="*/ 265 w 607"/>
                <a:gd name="T27" fmla="*/ 0 h 607"/>
                <a:gd name="T28" fmla="*/ 265 w 607"/>
                <a:gd name="T29" fmla="*/ 61 h 607"/>
                <a:gd name="T30" fmla="*/ 214 w 607"/>
                <a:gd name="T31" fmla="*/ 74 h 607"/>
                <a:gd name="T32" fmla="*/ 184 w 607"/>
                <a:gd name="T33" fmla="*/ 22 h 607"/>
                <a:gd name="T34" fmla="*/ 118 w 607"/>
                <a:gd name="T35" fmla="*/ 60 h 607"/>
                <a:gd name="T36" fmla="*/ 148 w 607"/>
                <a:gd name="T37" fmla="*/ 112 h 607"/>
                <a:gd name="T38" fmla="*/ 111 w 607"/>
                <a:gd name="T39" fmla="*/ 149 h 607"/>
                <a:gd name="T40" fmla="*/ 59 w 607"/>
                <a:gd name="T41" fmla="*/ 119 h 607"/>
                <a:gd name="T42" fmla="*/ 21 w 607"/>
                <a:gd name="T43" fmla="*/ 185 h 607"/>
                <a:gd name="T44" fmla="*/ 73 w 607"/>
                <a:gd name="T45" fmla="*/ 215 h 607"/>
                <a:gd name="T46" fmla="*/ 60 w 607"/>
                <a:gd name="T47" fmla="*/ 266 h 607"/>
                <a:gd name="T48" fmla="*/ 0 w 607"/>
                <a:gd name="T49" fmla="*/ 266 h 607"/>
                <a:gd name="T50" fmla="*/ 0 w 607"/>
                <a:gd name="T51" fmla="*/ 342 h 607"/>
                <a:gd name="T52" fmla="*/ 60 w 607"/>
                <a:gd name="T53" fmla="*/ 342 h 607"/>
                <a:gd name="T54" fmla="*/ 73 w 607"/>
                <a:gd name="T55" fmla="*/ 393 h 607"/>
                <a:gd name="T56" fmla="*/ 21 w 607"/>
                <a:gd name="T57" fmla="*/ 423 h 607"/>
                <a:gd name="T58" fmla="*/ 59 w 607"/>
                <a:gd name="T59" fmla="*/ 489 h 607"/>
                <a:gd name="T60" fmla="*/ 111 w 607"/>
                <a:gd name="T61" fmla="*/ 459 h 607"/>
                <a:gd name="T62" fmla="*/ 148 w 607"/>
                <a:gd name="T63" fmla="*/ 496 h 607"/>
                <a:gd name="T64" fmla="*/ 118 w 607"/>
                <a:gd name="T65" fmla="*/ 548 h 607"/>
                <a:gd name="T66" fmla="*/ 184 w 607"/>
                <a:gd name="T67" fmla="*/ 586 h 607"/>
                <a:gd name="T68" fmla="*/ 214 w 607"/>
                <a:gd name="T69" fmla="*/ 534 h 607"/>
                <a:gd name="T70" fmla="*/ 265 w 607"/>
                <a:gd name="T71" fmla="*/ 547 h 607"/>
                <a:gd name="T72" fmla="*/ 265 w 607"/>
                <a:gd name="T73" fmla="*/ 607 h 607"/>
                <a:gd name="T74" fmla="*/ 341 w 607"/>
                <a:gd name="T75" fmla="*/ 607 h 607"/>
                <a:gd name="T76" fmla="*/ 341 w 607"/>
                <a:gd name="T77" fmla="*/ 547 h 607"/>
                <a:gd name="T78" fmla="*/ 392 w 607"/>
                <a:gd name="T79" fmla="*/ 534 h 607"/>
                <a:gd name="T80" fmla="*/ 422 w 607"/>
                <a:gd name="T81" fmla="*/ 586 h 607"/>
                <a:gd name="T82" fmla="*/ 488 w 607"/>
                <a:gd name="T83" fmla="*/ 548 h 607"/>
                <a:gd name="T84" fmla="*/ 458 w 607"/>
                <a:gd name="T85" fmla="*/ 496 h 607"/>
                <a:gd name="T86" fmla="*/ 495 w 607"/>
                <a:gd name="T87" fmla="*/ 458 h 607"/>
                <a:gd name="T88" fmla="*/ 547 w 607"/>
                <a:gd name="T89" fmla="*/ 488 h 607"/>
                <a:gd name="T90" fmla="*/ 585 w 607"/>
                <a:gd name="T91" fmla="*/ 423 h 607"/>
                <a:gd name="T92" fmla="*/ 533 w 607"/>
                <a:gd name="T93" fmla="*/ 393 h 607"/>
                <a:gd name="T94" fmla="*/ 546 w 607"/>
                <a:gd name="T95" fmla="*/ 342 h 607"/>
                <a:gd name="T96" fmla="*/ 607 w 607"/>
                <a:gd name="T97" fmla="*/ 342 h 607"/>
                <a:gd name="T98" fmla="*/ 303 w 607"/>
                <a:gd name="T99" fmla="*/ 475 h 607"/>
                <a:gd name="T100" fmla="*/ 132 w 607"/>
                <a:gd name="T101" fmla="*/ 304 h 607"/>
                <a:gd name="T102" fmla="*/ 303 w 607"/>
                <a:gd name="T103" fmla="*/ 133 h 607"/>
                <a:gd name="T104" fmla="*/ 474 w 607"/>
                <a:gd name="T105" fmla="*/ 304 h 607"/>
                <a:gd name="T106" fmla="*/ 303 w 607"/>
                <a:gd name="T107" fmla="*/ 475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7" h="607">
                  <a:moveTo>
                    <a:pt x="607" y="342"/>
                  </a:moveTo>
                  <a:cubicBezTo>
                    <a:pt x="607" y="266"/>
                    <a:pt x="607" y="266"/>
                    <a:pt x="607" y="266"/>
                  </a:cubicBezTo>
                  <a:cubicBezTo>
                    <a:pt x="546" y="266"/>
                    <a:pt x="546" y="266"/>
                    <a:pt x="546" y="266"/>
                  </a:cubicBezTo>
                  <a:cubicBezTo>
                    <a:pt x="544" y="248"/>
                    <a:pt x="539" y="231"/>
                    <a:pt x="533" y="215"/>
                  </a:cubicBezTo>
                  <a:cubicBezTo>
                    <a:pt x="585" y="185"/>
                    <a:pt x="585" y="185"/>
                    <a:pt x="585" y="185"/>
                  </a:cubicBezTo>
                  <a:cubicBezTo>
                    <a:pt x="547" y="119"/>
                    <a:pt x="547" y="119"/>
                    <a:pt x="547" y="119"/>
                  </a:cubicBezTo>
                  <a:cubicBezTo>
                    <a:pt x="495" y="149"/>
                    <a:pt x="495" y="149"/>
                    <a:pt x="495" y="149"/>
                  </a:cubicBezTo>
                  <a:cubicBezTo>
                    <a:pt x="484" y="136"/>
                    <a:pt x="471" y="123"/>
                    <a:pt x="458" y="112"/>
                  </a:cubicBezTo>
                  <a:cubicBezTo>
                    <a:pt x="488" y="60"/>
                    <a:pt x="488" y="60"/>
                    <a:pt x="488" y="60"/>
                  </a:cubicBezTo>
                  <a:cubicBezTo>
                    <a:pt x="422" y="22"/>
                    <a:pt x="422" y="22"/>
                    <a:pt x="422" y="22"/>
                  </a:cubicBezTo>
                  <a:cubicBezTo>
                    <a:pt x="392" y="74"/>
                    <a:pt x="392" y="74"/>
                    <a:pt x="392" y="74"/>
                  </a:cubicBezTo>
                  <a:cubicBezTo>
                    <a:pt x="376" y="68"/>
                    <a:pt x="359" y="63"/>
                    <a:pt x="341" y="61"/>
                  </a:cubicBezTo>
                  <a:cubicBezTo>
                    <a:pt x="341" y="0"/>
                    <a:pt x="341" y="0"/>
                    <a:pt x="341" y="0"/>
                  </a:cubicBezTo>
                  <a:cubicBezTo>
                    <a:pt x="265" y="0"/>
                    <a:pt x="265" y="0"/>
                    <a:pt x="265" y="0"/>
                  </a:cubicBezTo>
                  <a:cubicBezTo>
                    <a:pt x="265" y="61"/>
                    <a:pt x="265" y="61"/>
                    <a:pt x="265" y="61"/>
                  </a:cubicBezTo>
                  <a:cubicBezTo>
                    <a:pt x="247" y="63"/>
                    <a:pt x="230" y="68"/>
                    <a:pt x="214" y="74"/>
                  </a:cubicBezTo>
                  <a:cubicBezTo>
                    <a:pt x="184" y="22"/>
                    <a:pt x="184" y="22"/>
                    <a:pt x="184" y="22"/>
                  </a:cubicBezTo>
                  <a:cubicBezTo>
                    <a:pt x="118" y="60"/>
                    <a:pt x="118" y="60"/>
                    <a:pt x="118" y="60"/>
                  </a:cubicBezTo>
                  <a:cubicBezTo>
                    <a:pt x="148" y="112"/>
                    <a:pt x="148" y="112"/>
                    <a:pt x="148" y="112"/>
                  </a:cubicBezTo>
                  <a:cubicBezTo>
                    <a:pt x="135" y="123"/>
                    <a:pt x="122" y="136"/>
                    <a:pt x="111" y="149"/>
                  </a:cubicBezTo>
                  <a:cubicBezTo>
                    <a:pt x="59" y="119"/>
                    <a:pt x="59" y="119"/>
                    <a:pt x="59" y="119"/>
                  </a:cubicBezTo>
                  <a:cubicBezTo>
                    <a:pt x="21" y="185"/>
                    <a:pt x="21" y="185"/>
                    <a:pt x="21" y="185"/>
                  </a:cubicBezTo>
                  <a:cubicBezTo>
                    <a:pt x="73" y="215"/>
                    <a:pt x="73" y="215"/>
                    <a:pt x="73" y="215"/>
                  </a:cubicBezTo>
                  <a:cubicBezTo>
                    <a:pt x="67" y="231"/>
                    <a:pt x="62" y="248"/>
                    <a:pt x="60" y="266"/>
                  </a:cubicBezTo>
                  <a:cubicBezTo>
                    <a:pt x="0" y="266"/>
                    <a:pt x="0" y="266"/>
                    <a:pt x="0" y="266"/>
                  </a:cubicBezTo>
                  <a:cubicBezTo>
                    <a:pt x="0" y="342"/>
                    <a:pt x="0" y="342"/>
                    <a:pt x="0" y="342"/>
                  </a:cubicBezTo>
                  <a:cubicBezTo>
                    <a:pt x="60" y="342"/>
                    <a:pt x="60" y="342"/>
                    <a:pt x="60" y="342"/>
                  </a:cubicBezTo>
                  <a:cubicBezTo>
                    <a:pt x="62" y="359"/>
                    <a:pt x="67" y="377"/>
                    <a:pt x="73" y="393"/>
                  </a:cubicBezTo>
                  <a:cubicBezTo>
                    <a:pt x="21" y="423"/>
                    <a:pt x="21" y="423"/>
                    <a:pt x="21" y="423"/>
                  </a:cubicBezTo>
                  <a:cubicBezTo>
                    <a:pt x="59" y="489"/>
                    <a:pt x="59" y="489"/>
                    <a:pt x="59" y="489"/>
                  </a:cubicBezTo>
                  <a:cubicBezTo>
                    <a:pt x="111" y="459"/>
                    <a:pt x="111" y="459"/>
                    <a:pt x="111" y="459"/>
                  </a:cubicBezTo>
                  <a:cubicBezTo>
                    <a:pt x="122" y="472"/>
                    <a:pt x="135" y="485"/>
                    <a:pt x="148" y="496"/>
                  </a:cubicBezTo>
                  <a:cubicBezTo>
                    <a:pt x="118" y="548"/>
                    <a:pt x="118" y="548"/>
                    <a:pt x="118" y="548"/>
                  </a:cubicBezTo>
                  <a:cubicBezTo>
                    <a:pt x="184" y="586"/>
                    <a:pt x="184" y="586"/>
                    <a:pt x="184" y="586"/>
                  </a:cubicBezTo>
                  <a:cubicBezTo>
                    <a:pt x="214" y="534"/>
                    <a:pt x="214" y="534"/>
                    <a:pt x="214" y="534"/>
                  </a:cubicBezTo>
                  <a:cubicBezTo>
                    <a:pt x="230" y="540"/>
                    <a:pt x="247" y="545"/>
                    <a:pt x="265" y="547"/>
                  </a:cubicBezTo>
                  <a:cubicBezTo>
                    <a:pt x="265" y="607"/>
                    <a:pt x="265" y="607"/>
                    <a:pt x="265" y="607"/>
                  </a:cubicBezTo>
                  <a:cubicBezTo>
                    <a:pt x="341" y="607"/>
                    <a:pt x="341" y="607"/>
                    <a:pt x="341" y="607"/>
                  </a:cubicBezTo>
                  <a:cubicBezTo>
                    <a:pt x="341" y="547"/>
                    <a:pt x="341" y="547"/>
                    <a:pt x="341" y="547"/>
                  </a:cubicBezTo>
                  <a:cubicBezTo>
                    <a:pt x="359" y="545"/>
                    <a:pt x="376" y="540"/>
                    <a:pt x="392" y="534"/>
                  </a:cubicBezTo>
                  <a:cubicBezTo>
                    <a:pt x="422" y="586"/>
                    <a:pt x="422" y="586"/>
                    <a:pt x="422" y="586"/>
                  </a:cubicBezTo>
                  <a:cubicBezTo>
                    <a:pt x="488" y="548"/>
                    <a:pt x="488" y="548"/>
                    <a:pt x="488" y="548"/>
                  </a:cubicBezTo>
                  <a:cubicBezTo>
                    <a:pt x="458" y="496"/>
                    <a:pt x="458" y="496"/>
                    <a:pt x="458" y="496"/>
                  </a:cubicBezTo>
                  <a:cubicBezTo>
                    <a:pt x="471" y="485"/>
                    <a:pt x="484" y="472"/>
                    <a:pt x="495" y="458"/>
                  </a:cubicBezTo>
                  <a:cubicBezTo>
                    <a:pt x="547" y="488"/>
                    <a:pt x="547" y="488"/>
                    <a:pt x="547" y="488"/>
                  </a:cubicBezTo>
                  <a:cubicBezTo>
                    <a:pt x="585" y="423"/>
                    <a:pt x="585" y="423"/>
                    <a:pt x="585" y="423"/>
                  </a:cubicBezTo>
                  <a:cubicBezTo>
                    <a:pt x="533" y="393"/>
                    <a:pt x="533" y="393"/>
                    <a:pt x="533" y="393"/>
                  </a:cubicBezTo>
                  <a:cubicBezTo>
                    <a:pt x="539" y="377"/>
                    <a:pt x="544" y="359"/>
                    <a:pt x="546" y="342"/>
                  </a:cubicBezTo>
                  <a:cubicBezTo>
                    <a:pt x="607" y="342"/>
                    <a:pt x="607" y="342"/>
                    <a:pt x="607" y="342"/>
                  </a:cubicBezTo>
                  <a:close/>
                  <a:moveTo>
                    <a:pt x="303" y="475"/>
                  </a:moveTo>
                  <a:cubicBezTo>
                    <a:pt x="209" y="475"/>
                    <a:pt x="132" y="398"/>
                    <a:pt x="132" y="304"/>
                  </a:cubicBezTo>
                  <a:cubicBezTo>
                    <a:pt x="132" y="210"/>
                    <a:pt x="209" y="133"/>
                    <a:pt x="303" y="133"/>
                  </a:cubicBezTo>
                  <a:cubicBezTo>
                    <a:pt x="397" y="133"/>
                    <a:pt x="474" y="210"/>
                    <a:pt x="474" y="304"/>
                  </a:cubicBezTo>
                  <a:cubicBezTo>
                    <a:pt x="474" y="398"/>
                    <a:pt x="397" y="475"/>
                    <a:pt x="303" y="475"/>
                  </a:cubicBezTo>
                  <a:close/>
                </a:path>
              </a:pathLst>
            </a:custGeom>
            <a:gradFill>
              <a:gsLst>
                <a:gs pos="0">
                  <a:srgbClr val="F54337"/>
                </a:gs>
                <a:gs pos="100000">
                  <a:srgbClr val="D4180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27" name="Oval 35"/>
            <p:cNvSpPr>
              <a:spLocks noChangeArrowheads="1"/>
            </p:cNvSpPr>
            <p:nvPr/>
          </p:nvSpPr>
          <p:spPr bwMode="auto">
            <a:xfrm>
              <a:off x="3001898" y="1957923"/>
              <a:ext cx="332894" cy="332085"/>
            </a:xfrm>
            <a:prstGeom prst="ellipse">
              <a:avLst/>
            </a:prstGeom>
            <a:gradFill>
              <a:gsLst>
                <a:gs pos="0">
                  <a:srgbClr val="F54337"/>
                </a:gs>
                <a:gs pos="100000">
                  <a:srgbClr val="D4180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28" name="Freeform 36"/>
            <p:cNvSpPr>
              <a:spLocks noEditPoints="1"/>
            </p:cNvSpPr>
            <p:nvPr/>
          </p:nvSpPr>
          <p:spPr bwMode="auto">
            <a:xfrm>
              <a:off x="3767068" y="2521094"/>
              <a:ext cx="997873" cy="996256"/>
            </a:xfrm>
            <a:custGeom>
              <a:avLst/>
              <a:gdLst>
                <a:gd name="T0" fmla="*/ 522 w 522"/>
                <a:gd name="T1" fmla="*/ 278 h 521"/>
                <a:gd name="T2" fmla="*/ 518 w 522"/>
                <a:gd name="T3" fmla="*/ 213 h 521"/>
                <a:gd name="T4" fmla="*/ 467 w 522"/>
                <a:gd name="T5" fmla="*/ 216 h 521"/>
                <a:gd name="T6" fmla="*/ 453 w 522"/>
                <a:gd name="T7" fmla="*/ 174 h 521"/>
                <a:gd name="T8" fmla="*/ 496 w 522"/>
                <a:gd name="T9" fmla="*/ 145 h 521"/>
                <a:gd name="T10" fmla="*/ 460 w 522"/>
                <a:gd name="T11" fmla="*/ 91 h 521"/>
                <a:gd name="T12" fmla="*/ 417 w 522"/>
                <a:gd name="T13" fmla="*/ 119 h 521"/>
                <a:gd name="T14" fmla="*/ 384 w 522"/>
                <a:gd name="T15" fmla="*/ 89 h 521"/>
                <a:gd name="T16" fmla="*/ 407 w 522"/>
                <a:gd name="T17" fmla="*/ 43 h 521"/>
                <a:gd name="T18" fmla="*/ 349 w 522"/>
                <a:gd name="T19" fmla="*/ 14 h 521"/>
                <a:gd name="T20" fmla="*/ 326 w 522"/>
                <a:gd name="T21" fmla="*/ 60 h 521"/>
                <a:gd name="T22" fmla="*/ 282 w 522"/>
                <a:gd name="T23" fmla="*/ 51 h 521"/>
                <a:gd name="T24" fmla="*/ 279 w 522"/>
                <a:gd name="T25" fmla="*/ 0 h 521"/>
                <a:gd name="T26" fmla="*/ 214 w 522"/>
                <a:gd name="T27" fmla="*/ 3 h 521"/>
                <a:gd name="T28" fmla="*/ 217 w 522"/>
                <a:gd name="T29" fmla="*/ 55 h 521"/>
                <a:gd name="T30" fmla="*/ 174 w 522"/>
                <a:gd name="T31" fmla="*/ 69 h 521"/>
                <a:gd name="T32" fmla="*/ 146 w 522"/>
                <a:gd name="T33" fmla="*/ 26 h 521"/>
                <a:gd name="T34" fmla="*/ 92 w 522"/>
                <a:gd name="T35" fmla="*/ 61 h 521"/>
                <a:gd name="T36" fmla="*/ 120 w 522"/>
                <a:gd name="T37" fmla="*/ 104 h 521"/>
                <a:gd name="T38" fmla="*/ 90 w 522"/>
                <a:gd name="T39" fmla="*/ 138 h 521"/>
                <a:gd name="T40" fmla="*/ 44 w 522"/>
                <a:gd name="T41" fmla="*/ 115 h 521"/>
                <a:gd name="T42" fmla="*/ 15 w 522"/>
                <a:gd name="T43" fmla="*/ 173 h 521"/>
                <a:gd name="T44" fmla="*/ 61 w 522"/>
                <a:gd name="T45" fmla="*/ 196 h 521"/>
                <a:gd name="T46" fmla="*/ 51 w 522"/>
                <a:gd name="T47" fmla="*/ 240 h 521"/>
                <a:gd name="T48" fmla="*/ 0 w 522"/>
                <a:gd name="T49" fmla="*/ 243 h 521"/>
                <a:gd name="T50" fmla="*/ 4 w 522"/>
                <a:gd name="T51" fmla="*/ 308 h 521"/>
                <a:gd name="T52" fmla="*/ 55 w 522"/>
                <a:gd name="T53" fmla="*/ 305 h 521"/>
                <a:gd name="T54" fmla="*/ 69 w 522"/>
                <a:gd name="T55" fmla="*/ 348 h 521"/>
                <a:gd name="T56" fmla="*/ 26 w 522"/>
                <a:gd name="T57" fmla="*/ 376 h 521"/>
                <a:gd name="T58" fmla="*/ 62 w 522"/>
                <a:gd name="T59" fmla="*/ 430 h 521"/>
                <a:gd name="T60" fmla="*/ 105 w 522"/>
                <a:gd name="T61" fmla="*/ 402 h 521"/>
                <a:gd name="T62" fmla="*/ 138 w 522"/>
                <a:gd name="T63" fmla="*/ 432 h 521"/>
                <a:gd name="T64" fmla="*/ 115 w 522"/>
                <a:gd name="T65" fmla="*/ 478 h 521"/>
                <a:gd name="T66" fmla="*/ 173 w 522"/>
                <a:gd name="T67" fmla="*/ 507 h 521"/>
                <a:gd name="T68" fmla="*/ 196 w 522"/>
                <a:gd name="T69" fmla="*/ 461 h 521"/>
                <a:gd name="T70" fmla="*/ 240 w 522"/>
                <a:gd name="T71" fmla="*/ 470 h 521"/>
                <a:gd name="T72" fmla="*/ 243 w 522"/>
                <a:gd name="T73" fmla="*/ 521 h 521"/>
                <a:gd name="T74" fmla="*/ 308 w 522"/>
                <a:gd name="T75" fmla="*/ 518 h 521"/>
                <a:gd name="T76" fmla="*/ 305 w 522"/>
                <a:gd name="T77" fmla="*/ 466 h 521"/>
                <a:gd name="T78" fmla="*/ 348 w 522"/>
                <a:gd name="T79" fmla="*/ 452 h 521"/>
                <a:gd name="T80" fmla="*/ 376 w 522"/>
                <a:gd name="T81" fmla="*/ 495 h 521"/>
                <a:gd name="T82" fmla="*/ 430 w 522"/>
                <a:gd name="T83" fmla="*/ 460 h 521"/>
                <a:gd name="T84" fmla="*/ 402 w 522"/>
                <a:gd name="T85" fmla="*/ 417 h 521"/>
                <a:gd name="T86" fmla="*/ 432 w 522"/>
                <a:gd name="T87" fmla="*/ 383 h 521"/>
                <a:gd name="T88" fmla="*/ 478 w 522"/>
                <a:gd name="T89" fmla="*/ 406 h 521"/>
                <a:gd name="T90" fmla="*/ 507 w 522"/>
                <a:gd name="T91" fmla="*/ 348 h 521"/>
                <a:gd name="T92" fmla="*/ 461 w 522"/>
                <a:gd name="T93" fmla="*/ 325 h 521"/>
                <a:gd name="T94" fmla="*/ 471 w 522"/>
                <a:gd name="T95" fmla="*/ 281 h 521"/>
                <a:gd name="T96" fmla="*/ 522 w 522"/>
                <a:gd name="T97" fmla="*/ 278 h 521"/>
                <a:gd name="T98" fmla="*/ 269 w 522"/>
                <a:gd name="T99" fmla="*/ 406 h 521"/>
                <a:gd name="T100" fmla="*/ 115 w 522"/>
                <a:gd name="T101" fmla="*/ 269 h 521"/>
                <a:gd name="T102" fmla="*/ 253 w 522"/>
                <a:gd name="T103" fmla="*/ 115 h 521"/>
                <a:gd name="T104" fmla="*/ 407 w 522"/>
                <a:gd name="T105" fmla="*/ 252 h 521"/>
                <a:gd name="T106" fmla="*/ 269 w 522"/>
                <a:gd name="T107" fmla="*/ 406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2" h="521">
                  <a:moveTo>
                    <a:pt x="522" y="278"/>
                  </a:moveTo>
                  <a:cubicBezTo>
                    <a:pt x="518" y="213"/>
                    <a:pt x="518" y="213"/>
                    <a:pt x="518" y="213"/>
                  </a:cubicBezTo>
                  <a:cubicBezTo>
                    <a:pt x="467" y="216"/>
                    <a:pt x="467" y="216"/>
                    <a:pt x="467" y="216"/>
                  </a:cubicBezTo>
                  <a:cubicBezTo>
                    <a:pt x="464" y="201"/>
                    <a:pt x="459" y="187"/>
                    <a:pt x="453" y="174"/>
                  </a:cubicBezTo>
                  <a:cubicBezTo>
                    <a:pt x="496" y="145"/>
                    <a:pt x="496" y="145"/>
                    <a:pt x="496" y="145"/>
                  </a:cubicBezTo>
                  <a:cubicBezTo>
                    <a:pt x="460" y="91"/>
                    <a:pt x="460" y="91"/>
                    <a:pt x="460" y="91"/>
                  </a:cubicBezTo>
                  <a:cubicBezTo>
                    <a:pt x="417" y="119"/>
                    <a:pt x="417" y="119"/>
                    <a:pt x="417" y="119"/>
                  </a:cubicBezTo>
                  <a:cubicBezTo>
                    <a:pt x="407" y="108"/>
                    <a:pt x="396" y="98"/>
                    <a:pt x="384" y="89"/>
                  </a:cubicBezTo>
                  <a:cubicBezTo>
                    <a:pt x="407" y="43"/>
                    <a:pt x="407" y="43"/>
                    <a:pt x="407" y="43"/>
                  </a:cubicBezTo>
                  <a:cubicBezTo>
                    <a:pt x="349" y="14"/>
                    <a:pt x="349" y="14"/>
                    <a:pt x="349" y="14"/>
                  </a:cubicBezTo>
                  <a:cubicBezTo>
                    <a:pt x="326" y="60"/>
                    <a:pt x="326" y="60"/>
                    <a:pt x="326" y="60"/>
                  </a:cubicBezTo>
                  <a:cubicBezTo>
                    <a:pt x="312" y="55"/>
                    <a:pt x="297" y="52"/>
                    <a:pt x="282" y="51"/>
                  </a:cubicBezTo>
                  <a:cubicBezTo>
                    <a:pt x="279" y="0"/>
                    <a:pt x="279" y="0"/>
                    <a:pt x="279" y="0"/>
                  </a:cubicBezTo>
                  <a:cubicBezTo>
                    <a:pt x="214" y="3"/>
                    <a:pt x="214" y="3"/>
                    <a:pt x="214" y="3"/>
                  </a:cubicBezTo>
                  <a:cubicBezTo>
                    <a:pt x="217" y="55"/>
                    <a:pt x="217" y="55"/>
                    <a:pt x="217" y="55"/>
                  </a:cubicBezTo>
                  <a:cubicBezTo>
                    <a:pt x="202" y="58"/>
                    <a:pt x="188" y="63"/>
                    <a:pt x="174" y="69"/>
                  </a:cubicBezTo>
                  <a:cubicBezTo>
                    <a:pt x="146" y="26"/>
                    <a:pt x="146" y="26"/>
                    <a:pt x="146" y="26"/>
                  </a:cubicBezTo>
                  <a:cubicBezTo>
                    <a:pt x="92" y="61"/>
                    <a:pt x="92" y="61"/>
                    <a:pt x="92" y="61"/>
                  </a:cubicBezTo>
                  <a:cubicBezTo>
                    <a:pt x="120" y="104"/>
                    <a:pt x="120" y="104"/>
                    <a:pt x="120" y="104"/>
                  </a:cubicBezTo>
                  <a:cubicBezTo>
                    <a:pt x="108" y="114"/>
                    <a:pt x="98" y="126"/>
                    <a:pt x="90" y="138"/>
                  </a:cubicBezTo>
                  <a:cubicBezTo>
                    <a:pt x="44" y="115"/>
                    <a:pt x="44" y="115"/>
                    <a:pt x="44" y="115"/>
                  </a:cubicBezTo>
                  <a:cubicBezTo>
                    <a:pt x="15" y="173"/>
                    <a:pt x="15" y="173"/>
                    <a:pt x="15" y="173"/>
                  </a:cubicBezTo>
                  <a:cubicBezTo>
                    <a:pt x="61" y="196"/>
                    <a:pt x="61" y="196"/>
                    <a:pt x="61" y="196"/>
                  </a:cubicBezTo>
                  <a:cubicBezTo>
                    <a:pt x="56" y="210"/>
                    <a:pt x="53" y="225"/>
                    <a:pt x="51" y="240"/>
                  </a:cubicBezTo>
                  <a:cubicBezTo>
                    <a:pt x="0" y="243"/>
                    <a:pt x="0" y="243"/>
                    <a:pt x="0" y="243"/>
                  </a:cubicBezTo>
                  <a:cubicBezTo>
                    <a:pt x="4" y="308"/>
                    <a:pt x="4" y="308"/>
                    <a:pt x="4" y="308"/>
                  </a:cubicBezTo>
                  <a:cubicBezTo>
                    <a:pt x="55" y="305"/>
                    <a:pt x="55" y="305"/>
                    <a:pt x="55" y="305"/>
                  </a:cubicBezTo>
                  <a:cubicBezTo>
                    <a:pt x="58" y="320"/>
                    <a:pt x="63" y="334"/>
                    <a:pt x="69" y="348"/>
                  </a:cubicBezTo>
                  <a:cubicBezTo>
                    <a:pt x="26" y="376"/>
                    <a:pt x="26" y="376"/>
                    <a:pt x="26" y="376"/>
                  </a:cubicBezTo>
                  <a:cubicBezTo>
                    <a:pt x="62" y="430"/>
                    <a:pt x="62" y="430"/>
                    <a:pt x="62" y="430"/>
                  </a:cubicBezTo>
                  <a:cubicBezTo>
                    <a:pt x="105" y="402"/>
                    <a:pt x="105" y="402"/>
                    <a:pt x="105" y="402"/>
                  </a:cubicBezTo>
                  <a:cubicBezTo>
                    <a:pt x="115" y="413"/>
                    <a:pt x="126" y="423"/>
                    <a:pt x="138" y="432"/>
                  </a:cubicBezTo>
                  <a:cubicBezTo>
                    <a:pt x="115" y="478"/>
                    <a:pt x="115" y="478"/>
                    <a:pt x="115" y="478"/>
                  </a:cubicBezTo>
                  <a:cubicBezTo>
                    <a:pt x="173" y="507"/>
                    <a:pt x="173" y="507"/>
                    <a:pt x="173" y="507"/>
                  </a:cubicBezTo>
                  <a:cubicBezTo>
                    <a:pt x="196" y="461"/>
                    <a:pt x="196" y="461"/>
                    <a:pt x="196" y="461"/>
                  </a:cubicBezTo>
                  <a:cubicBezTo>
                    <a:pt x="210" y="466"/>
                    <a:pt x="225" y="469"/>
                    <a:pt x="240" y="470"/>
                  </a:cubicBezTo>
                  <a:cubicBezTo>
                    <a:pt x="243" y="521"/>
                    <a:pt x="243" y="521"/>
                    <a:pt x="243" y="521"/>
                  </a:cubicBezTo>
                  <a:cubicBezTo>
                    <a:pt x="308" y="518"/>
                    <a:pt x="308" y="518"/>
                    <a:pt x="308" y="518"/>
                  </a:cubicBezTo>
                  <a:cubicBezTo>
                    <a:pt x="305" y="466"/>
                    <a:pt x="305" y="466"/>
                    <a:pt x="305" y="466"/>
                  </a:cubicBezTo>
                  <a:cubicBezTo>
                    <a:pt x="320" y="463"/>
                    <a:pt x="334" y="459"/>
                    <a:pt x="348" y="452"/>
                  </a:cubicBezTo>
                  <a:cubicBezTo>
                    <a:pt x="376" y="495"/>
                    <a:pt x="376" y="495"/>
                    <a:pt x="376" y="495"/>
                  </a:cubicBezTo>
                  <a:cubicBezTo>
                    <a:pt x="430" y="460"/>
                    <a:pt x="430" y="460"/>
                    <a:pt x="430" y="460"/>
                  </a:cubicBezTo>
                  <a:cubicBezTo>
                    <a:pt x="402" y="417"/>
                    <a:pt x="402" y="417"/>
                    <a:pt x="402" y="417"/>
                  </a:cubicBezTo>
                  <a:cubicBezTo>
                    <a:pt x="413" y="407"/>
                    <a:pt x="424" y="396"/>
                    <a:pt x="432" y="383"/>
                  </a:cubicBezTo>
                  <a:cubicBezTo>
                    <a:pt x="478" y="406"/>
                    <a:pt x="478" y="406"/>
                    <a:pt x="478" y="406"/>
                  </a:cubicBezTo>
                  <a:cubicBezTo>
                    <a:pt x="507" y="348"/>
                    <a:pt x="507" y="348"/>
                    <a:pt x="507" y="348"/>
                  </a:cubicBezTo>
                  <a:cubicBezTo>
                    <a:pt x="461" y="325"/>
                    <a:pt x="461" y="325"/>
                    <a:pt x="461" y="325"/>
                  </a:cubicBezTo>
                  <a:cubicBezTo>
                    <a:pt x="466" y="311"/>
                    <a:pt x="469" y="296"/>
                    <a:pt x="471" y="281"/>
                  </a:cubicBezTo>
                  <a:cubicBezTo>
                    <a:pt x="522" y="278"/>
                    <a:pt x="522" y="278"/>
                    <a:pt x="522" y="278"/>
                  </a:cubicBezTo>
                  <a:close/>
                  <a:moveTo>
                    <a:pt x="269" y="406"/>
                  </a:moveTo>
                  <a:cubicBezTo>
                    <a:pt x="189" y="411"/>
                    <a:pt x="120" y="349"/>
                    <a:pt x="115" y="269"/>
                  </a:cubicBezTo>
                  <a:cubicBezTo>
                    <a:pt x="111" y="188"/>
                    <a:pt x="172" y="119"/>
                    <a:pt x="253" y="115"/>
                  </a:cubicBezTo>
                  <a:cubicBezTo>
                    <a:pt x="333" y="110"/>
                    <a:pt x="402" y="172"/>
                    <a:pt x="407" y="252"/>
                  </a:cubicBezTo>
                  <a:cubicBezTo>
                    <a:pt x="411" y="333"/>
                    <a:pt x="350" y="402"/>
                    <a:pt x="269" y="406"/>
                  </a:cubicBezTo>
                  <a:close/>
                </a:path>
              </a:pathLst>
            </a:custGeom>
            <a:gradFill>
              <a:gsLst>
                <a:gs pos="0">
                  <a:srgbClr val="1C9FA7"/>
                </a:gs>
                <a:gs pos="100000">
                  <a:srgbClr val="26A2A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29" name="Freeform 37"/>
            <p:cNvSpPr/>
            <p:nvPr/>
          </p:nvSpPr>
          <p:spPr bwMode="auto">
            <a:xfrm>
              <a:off x="4120162" y="2873380"/>
              <a:ext cx="290878" cy="292494"/>
            </a:xfrm>
            <a:custGeom>
              <a:avLst/>
              <a:gdLst>
                <a:gd name="T0" fmla="*/ 80 w 152"/>
                <a:gd name="T1" fmla="*/ 151 h 153"/>
                <a:gd name="T2" fmla="*/ 2 w 152"/>
                <a:gd name="T3" fmla="*/ 81 h 153"/>
                <a:gd name="T4" fmla="*/ 72 w 152"/>
                <a:gd name="T5" fmla="*/ 3 h 153"/>
                <a:gd name="T6" fmla="*/ 150 w 152"/>
                <a:gd name="T7" fmla="*/ 72 h 153"/>
                <a:gd name="T8" fmla="*/ 80 w 152"/>
                <a:gd name="T9" fmla="*/ 151 h 153"/>
              </a:gdLst>
              <a:ahLst/>
              <a:cxnLst>
                <a:cxn ang="0">
                  <a:pos x="T0" y="T1"/>
                </a:cxn>
                <a:cxn ang="0">
                  <a:pos x="T2" y="T3"/>
                </a:cxn>
                <a:cxn ang="0">
                  <a:pos x="T4" y="T5"/>
                </a:cxn>
                <a:cxn ang="0">
                  <a:pos x="T6" y="T7"/>
                </a:cxn>
                <a:cxn ang="0">
                  <a:pos x="T8" y="T9"/>
                </a:cxn>
              </a:cxnLst>
              <a:rect l="0" t="0" r="r" b="b"/>
              <a:pathLst>
                <a:path w="152" h="153">
                  <a:moveTo>
                    <a:pt x="80" y="151"/>
                  </a:moveTo>
                  <a:cubicBezTo>
                    <a:pt x="39" y="153"/>
                    <a:pt x="4" y="122"/>
                    <a:pt x="2" y="81"/>
                  </a:cubicBezTo>
                  <a:cubicBezTo>
                    <a:pt x="0" y="40"/>
                    <a:pt x="31" y="5"/>
                    <a:pt x="72" y="3"/>
                  </a:cubicBezTo>
                  <a:cubicBezTo>
                    <a:pt x="113" y="0"/>
                    <a:pt x="148" y="31"/>
                    <a:pt x="150" y="72"/>
                  </a:cubicBezTo>
                  <a:cubicBezTo>
                    <a:pt x="152" y="113"/>
                    <a:pt x="121" y="148"/>
                    <a:pt x="80" y="151"/>
                  </a:cubicBezTo>
                  <a:close/>
                </a:path>
              </a:pathLst>
            </a:custGeom>
            <a:gradFill>
              <a:gsLst>
                <a:gs pos="0">
                  <a:srgbClr val="1C9FA7"/>
                </a:gs>
                <a:gs pos="100000">
                  <a:srgbClr val="26A2A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30" name="Freeform 38"/>
            <p:cNvSpPr>
              <a:spLocks noEditPoints="1"/>
            </p:cNvSpPr>
            <p:nvPr/>
          </p:nvSpPr>
          <p:spPr bwMode="auto">
            <a:xfrm>
              <a:off x="1767283" y="3232129"/>
              <a:ext cx="466213" cy="467020"/>
            </a:xfrm>
            <a:custGeom>
              <a:avLst/>
              <a:gdLst>
                <a:gd name="T0" fmla="*/ 244 w 244"/>
                <a:gd name="T1" fmla="*/ 130 h 244"/>
                <a:gd name="T2" fmla="*/ 243 w 244"/>
                <a:gd name="T3" fmla="*/ 100 h 244"/>
                <a:gd name="T4" fmla="*/ 219 w 244"/>
                <a:gd name="T5" fmla="*/ 101 h 244"/>
                <a:gd name="T6" fmla="*/ 212 w 244"/>
                <a:gd name="T7" fmla="*/ 81 h 244"/>
                <a:gd name="T8" fmla="*/ 232 w 244"/>
                <a:gd name="T9" fmla="*/ 68 h 244"/>
                <a:gd name="T10" fmla="*/ 216 w 244"/>
                <a:gd name="T11" fmla="*/ 43 h 244"/>
                <a:gd name="T12" fmla="*/ 195 w 244"/>
                <a:gd name="T13" fmla="*/ 56 h 244"/>
                <a:gd name="T14" fmla="*/ 180 w 244"/>
                <a:gd name="T15" fmla="*/ 42 h 244"/>
                <a:gd name="T16" fmla="*/ 191 w 244"/>
                <a:gd name="T17" fmla="*/ 21 h 244"/>
                <a:gd name="T18" fmla="*/ 163 w 244"/>
                <a:gd name="T19" fmla="*/ 7 h 244"/>
                <a:gd name="T20" fmla="*/ 153 w 244"/>
                <a:gd name="T21" fmla="*/ 28 h 244"/>
                <a:gd name="T22" fmla="*/ 132 w 244"/>
                <a:gd name="T23" fmla="*/ 24 h 244"/>
                <a:gd name="T24" fmla="*/ 131 w 244"/>
                <a:gd name="T25" fmla="*/ 0 h 244"/>
                <a:gd name="T26" fmla="*/ 100 w 244"/>
                <a:gd name="T27" fmla="*/ 2 h 244"/>
                <a:gd name="T28" fmla="*/ 102 w 244"/>
                <a:gd name="T29" fmla="*/ 26 h 244"/>
                <a:gd name="T30" fmla="*/ 82 w 244"/>
                <a:gd name="T31" fmla="*/ 32 h 244"/>
                <a:gd name="T32" fmla="*/ 69 w 244"/>
                <a:gd name="T33" fmla="*/ 12 h 244"/>
                <a:gd name="T34" fmla="*/ 43 w 244"/>
                <a:gd name="T35" fmla="*/ 29 h 244"/>
                <a:gd name="T36" fmla="*/ 56 w 244"/>
                <a:gd name="T37" fmla="*/ 49 h 244"/>
                <a:gd name="T38" fmla="*/ 42 w 244"/>
                <a:gd name="T39" fmla="*/ 65 h 244"/>
                <a:gd name="T40" fmla="*/ 21 w 244"/>
                <a:gd name="T41" fmla="*/ 54 h 244"/>
                <a:gd name="T42" fmla="*/ 7 w 244"/>
                <a:gd name="T43" fmla="*/ 81 h 244"/>
                <a:gd name="T44" fmla="*/ 29 w 244"/>
                <a:gd name="T45" fmla="*/ 92 h 244"/>
                <a:gd name="T46" fmla="*/ 24 w 244"/>
                <a:gd name="T47" fmla="*/ 112 h 244"/>
                <a:gd name="T48" fmla="*/ 0 w 244"/>
                <a:gd name="T49" fmla="*/ 114 h 244"/>
                <a:gd name="T50" fmla="*/ 2 w 244"/>
                <a:gd name="T51" fmla="*/ 144 h 244"/>
                <a:gd name="T52" fmla="*/ 26 w 244"/>
                <a:gd name="T53" fmla="*/ 143 h 244"/>
                <a:gd name="T54" fmla="*/ 33 w 244"/>
                <a:gd name="T55" fmla="*/ 163 h 244"/>
                <a:gd name="T56" fmla="*/ 13 w 244"/>
                <a:gd name="T57" fmla="*/ 176 h 244"/>
                <a:gd name="T58" fmla="*/ 29 w 244"/>
                <a:gd name="T59" fmla="*/ 201 h 244"/>
                <a:gd name="T60" fmla="*/ 49 w 244"/>
                <a:gd name="T61" fmla="*/ 188 h 244"/>
                <a:gd name="T62" fmla="*/ 65 w 244"/>
                <a:gd name="T63" fmla="*/ 202 h 244"/>
                <a:gd name="T64" fmla="*/ 54 w 244"/>
                <a:gd name="T65" fmla="*/ 224 h 244"/>
                <a:gd name="T66" fmla="*/ 81 w 244"/>
                <a:gd name="T67" fmla="*/ 237 h 244"/>
                <a:gd name="T68" fmla="*/ 92 w 244"/>
                <a:gd name="T69" fmla="*/ 216 h 244"/>
                <a:gd name="T70" fmla="*/ 113 w 244"/>
                <a:gd name="T71" fmla="*/ 220 h 244"/>
                <a:gd name="T72" fmla="*/ 114 w 244"/>
                <a:gd name="T73" fmla="*/ 244 h 244"/>
                <a:gd name="T74" fmla="*/ 144 w 244"/>
                <a:gd name="T75" fmla="*/ 242 h 244"/>
                <a:gd name="T76" fmla="*/ 143 w 244"/>
                <a:gd name="T77" fmla="*/ 218 h 244"/>
                <a:gd name="T78" fmla="*/ 163 w 244"/>
                <a:gd name="T79" fmla="*/ 212 h 244"/>
                <a:gd name="T80" fmla="*/ 176 w 244"/>
                <a:gd name="T81" fmla="*/ 232 h 244"/>
                <a:gd name="T82" fmla="*/ 202 w 244"/>
                <a:gd name="T83" fmla="*/ 215 h 244"/>
                <a:gd name="T84" fmla="*/ 188 w 244"/>
                <a:gd name="T85" fmla="*/ 195 h 244"/>
                <a:gd name="T86" fmla="*/ 203 w 244"/>
                <a:gd name="T87" fmla="*/ 179 h 244"/>
                <a:gd name="T88" fmla="*/ 224 w 244"/>
                <a:gd name="T89" fmla="*/ 190 h 244"/>
                <a:gd name="T90" fmla="*/ 238 w 244"/>
                <a:gd name="T91" fmla="*/ 163 h 244"/>
                <a:gd name="T92" fmla="*/ 216 w 244"/>
                <a:gd name="T93" fmla="*/ 152 h 244"/>
                <a:gd name="T94" fmla="*/ 220 w 244"/>
                <a:gd name="T95" fmla="*/ 132 h 244"/>
                <a:gd name="T96" fmla="*/ 244 w 244"/>
                <a:gd name="T97" fmla="*/ 130 h 244"/>
                <a:gd name="T98" fmla="*/ 126 w 244"/>
                <a:gd name="T99" fmla="*/ 190 h 244"/>
                <a:gd name="T100" fmla="*/ 54 w 244"/>
                <a:gd name="T101" fmla="*/ 126 h 244"/>
                <a:gd name="T102" fmla="*/ 118 w 244"/>
                <a:gd name="T103" fmla="*/ 54 h 244"/>
                <a:gd name="T104" fmla="*/ 191 w 244"/>
                <a:gd name="T105" fmla="*/ 118 h 244"/>
                <a:gd name="T106" fmla="*/ 126 w 244"/>
                <a:gd name="T107" fmla="*/ 19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4" h="244">
                  <a:moveTo>
                    <a:pt x="244" y="130"/>
                  </a:moveTo>
                  <a:cubicBezTo>
                    <a:pt x="243" y="100"/>
                    <a:pt x="243" y="100"/>
                    <a:pt x="243" y="100"/>
                  </a:cubicBezTo>
                  <a:cubicBezTo>
                    <a:pt x="219" y="101"/>
                    <a:pt x="219" y="101"/>
                    <a:pt x="219" y="101"/>
                  </a:cubicBezTo>
                  <a:cubicBezTo>
                    <a:pt x="217" y="94"/>
                    <a:pt x="215" y="88"/>
                    <a:pt x="212" y="81"/>
                  </a:cubicBezTo>
                  <a:cubicBezTo>
                    <a:pt x="232" y="68"/>
                    <a:pt x="232" y="68"/>
                    <a:pt x="232" y="68"/>
                  </a:cubicBezTo>
                  <a:cubicBezTo>
                    <a:pt x="216" y="43"/>
                    <a:pt x="216" y="43"/>
                    <a:pt x="216" y="43"/>
                  </a:cubicBezTo>
                  <a:cubicBezTo>
                    <a:pt x="195" y="56"/>
                    <a:pt x="195" y="56"/>
                    <a:pt x="195" y="56"/>
                  </a:cubicBezTo>
                  <a:cubicBezTo>
                    <a:pt x="191" y="51"/>
                    <a:pt x="185" y="46"/>
                    <a:pt x="180" y="42"/>
                  </a:cubicBezTo>
                  <a:cubicBezTo>
                    <a:pt x="191" y="21"/>
                    <a:pt x="191" y="21"/>
                    <a:pt x="191" y="21"/>
                  </a:cubicBezTo>
                  <a:cubicBezTo>
                    <a:pt x="163" y="7"/>
                    <a:pt x="163" y="7"/>
                    <a:pt x="163" y="7"/>
                  </a:cubicBezTo>
                  <a:cubicBezTo>
                    <a:pt x="153" y="28"/>
                    <a:pt x="153" y="28"/>
                    <a:pt x="153" y="28"/>
                  </a:cubicBezTo>
                  <a:cubicBezTo>
                    <a:pt x="146" y="26"/>
                    <a:pt x="139" y="25"/>
                    <a:pt x="132" y="24"/>
                  </a:cubicBezTo>
                  <a:cubicBezTo>
                    <a:pt x="131" y="0"/>
                    <a:pt x="131" y="0"/>
                    <a:pt x="131" y="0"/>
                  </a:cubicBezTo>
                  <a:cubicBezTo>
                    <a:pt x="100" y="2"/>
                    <a:pt x="100" y="2"/>
                    <a:pt x="100" y="2"/>
                  </a:cubicBezTo>
                  <a:cubicBezTo>
                    <a:pt x="102" y="26"/>
                    <a:pt x="102" y="26"/>
                    <a:pt x="102" y="26"/>
                  </a:cubicBezTo>
                  <a:cubicBezTo>
                    <a:pt x="95" y="27"/>
                    <a:pt x="88" y="29"/>
                    <a:pt x="82" y="32"/>
                  </a:cubicBezTo>
                  <a:cubicBezTo>
                    <a:pt x="69" y="12"/>
                    <a:pt x="69" y="12"/>
                    <a:pt x="69" y="12"/>
                  </a:cubicBezTo>
                  <a:cubicBezTo>
                    <a:pt x="43" y="29"/>
                    <a:pt x="43" y="29"/>
                    <a:pt x="43" y="29"/>
                  </a:cubicBezTo>
                  <a:cubicBezTo>
                    <a:pt x="56" y="49"/>
                    <a:pt x="56" y="49"/>
                    <a:pt x="56" y="49"/>
                  </a:cubicBezTo>
                  <a:cubicBezTo>
                    <a:pt x="51" y="54"/>
                    <a:pt x="46" y="59"/>
                    <a:pt x="42" y="65"/>
                  </a:cubicBezTo>
                  <a:cubicBezTo>
                    <a:pt x="21" y="54"/>
                    <a:pt x="21" y="54"/>
                    <a:pt x="21" y="54"/>
                  </a:cubicBezTo>
                  <a:cubicBezTo>
                    <a:pt x="7" y="81"/>
                    <a:pt x="7" y="81"/>
                    <a:pt x="7" y="81"/>
                  </a:cubicBezTo>
                  <a:cubicBezTo>
                    <a:pt x="29" y="92"/>
                    <a:pt x="29" y="92"/>
                    <a:pt x="29" y="92"/>
                  </a:cubicBezTo>
                  <a:cubicBezTo>
                    <a:pt x="26" y="98"/>
                    <a:pt x="25" y="105"/>
                    <a:pt x="24" y="112"/>
                  </a:cubicBezTo>
                  <a:cubicBezTo>
                    <a:pt x="0" y="114"/>
                    <a:pt x="0" y="114"/>
                    <a:pt x="0" y="114"/>
                  </a:cubicBezTo>
                  <a:cubicBezTo>
                    <a:pt x="2" y="144"/>
                    <a:pt x="2" y="144"/>
                    <a:pt x="2" y="144"/>
                  </a:cubicBezTo>
                  <a:cubicBezTo>
                    <a:pt x="26" y="143"/>
                    <a:pt x="26" y="143"/>
                    <a:pt x="26" y="143"/>
                  </a:cubicBezTo>
                  <a:cubicBezTo>
                    <a:pt x="28" y="150"/>
                    <a:pt x="30" y="156"/>
                    <a:pt x="33" y="163"/>
                  </a:cubicBezTo>
                  <a:cubicBezTo>
                    <a:pt x="13" y="176"/>
                    <a:pt x="13" y="176"/>
                    <a:pt x="13" y="176"/>
                  </a:cubicBezTo>
                  <a:cubicBezTo>
                    <a:pt x="29" y="201"/>
                    <a:pt x="29" y="201"/>
                    <a:pt x="29" y="201"/>
                  </a:cubicBezTo>
                  <a:cubicBezTo>
                    <a:pt x="49" y="188"/>
                    <a:pt x="49" y="188"/>
                    <a:pt x="49" y="188"/>
                  </a:cubicBezTo>
                  <a:cubicBezTo>
                    <a:pt x="54" y="193"/>
                    <a:pt x="59" y="198"/>
                    <a:pt x="65" y="202"/>
                  </a:cubicBezTo>
                  <a:cubicBezTo>
                    <a:pt x="54" y="224"/>
                    <a:pt x="54" y="224"/>
                    <a:pt x="54" y="224"/>
                  </a:cubicBezTo>
                  <a:cubicBezTo>
                    <a:pt x="81" y="237"/>
                    <a:pt x="81" y="237"/>
                    <a:pt x="81" y="237"/>
                  </a:cubicBezTo>
                  <a:cubicBezTo>
                    <a:pt x="92" y="216"/>
                    <a:pt x="92" y="216"/>
                    <a:pt x="92" y="216"/>
                  </a:cubicBezTo>
                  <a:cubicBezTo>
                    <a:pt x="99" y="218"/>
                    <a:pt x="106" y="219"/>
                    <a:pt x="113" y="220"/>
                  </a:cubicBezTo>
                  <a:cubicBezTo>
                    <a:pt x="114" y="244"/>
                    <a:pt x="114" y="244"/>
                    <a:pt x="114" y="244"/>
                  </a:cubicBezTo>
                  <a:cubicBezTo>
                    <a:pt x="144" y="242"/>
                    <a:pt x="144" y="242"/>
                    <a:pt x="144" y="242"/>
                  </a:cubicBezTo>
                  <a:cubicBezTo>
                    <a:pt x="143" y="218"/>
                    <a:pt x="143" y="218"/>
                    <a:pt x="143" y="218"/>
                  </a:cubicBezTo>
                  <a:cubicBezTo>
                    <a:pt x="150" y="217"/>
                    <a:pt x="157" y="215"/>
                    <a:pt x="163" y="212"/>
                  </a:cubicBezTo>
                  <a:cubicBezTo>
                    <a:pt x="176" y="232"/>
                    <a:pt x="176" y="232"/>
                    <a:pt x="176" y="232"/>
                  </a:cubicBezTo>
                  <a:cubicBezTo>
                    <a:pt x="202" y="215"/>
                    <a:pt x="202" y="215"/>
                    <a:pt x="202" y="215"/>
                  </a:cubicBezTo>
                  <a:cubicBezTo>
                    <a:pt x="188" y="195"/>
                    <a:pt x="188" y="195"/>
                    <a:pt x="188" y="195"/>
                  </a:cubicBezTo>
                  <a:cubicBezTo>
                    <a:pt x="194" y="190"/>
                    <a:pt x="198" y="185"/>
                    <a:pt x="203" y="179"/>
                  </a:cubicBezTo>
                  <a:cubicBezTo>
                    <a:pt x="224" y="190"/>
                    <a:pt x="224" y="190"/>
                    <a:pt x="224" y="190"/>
                  </a:cubicBezTo>
                  <a:cubicBezTo>
                    <a:pt x="238" y="163"/>
                    <a:pt x="238" y="163"/>
                    <a:pt x="238" y="163"/>
                  </a:cubicBezTo>
                  <a:cubicBezTo>
                    <a:pt x="216" y="152"/>
                    <a:pt x="216" y="152"/>
                    <a:pt x="216" y="152"/>
                  </a:cubicBezTo>
                  <a:cubicBezTo>
                    <a:pt x="218" y="146"/>
                    <a:pt x="220" y="139"/>
                    <a:pt x="220" y="132"/>
                  </a:cubicBezTo>
                  <a:cubicBezTo>
                    <a:pt x="244" y="130"/>
                    <a:pt x="244" y="130"/>
                    <a:pt x="244" y="130"/>
                  </a:cubicBezTo>
                  <a:close/>
                  <a:moveTo>
                    <a:pt x="126" y="190"/>
                  </a:moveTo>
                  <a:cubicBezTo>
                    <a:pt x="89" y="192"/>
                    <a:pt x="56" y="164"/>
                    <a:pt x="54" y="126"/>
                  </a:cubicBezTo>
                  <a:cubicBezTo>
                    <a:pt x="52" y="88"/>
                    <a:pt x="81" y="56"/>
                    <a:pt x="118" y="54"/>
                  </a:cubicBezTo>
                  <a:cubicBezTo>
                    <a:pt x="156" y="52"/>
                    <a:pt x="188" y="81"/>
                    <a:pt x="191" y="118"/>
                  </a:cubicBezTo>
                  <a:cubicBezTo>
                    <a:pt x="193" y="156"/>
                    <a:pt x="164" y="188"/>
                    <a:pt x="126" y="190"/>
                  </a:cubicBezTo>
                  <a:close/>
                </a:path>
              </a:pathLst>
            </a:custGeom>
            <a:solidFill>
              <a:srgbClr val="AE3862"/>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p>
          </p:txBody>
        </p:sp>
        <p:sp>
          <p:nvSpPr>
            <p:cNvPr id="131" name="Freeform 39"/>
            <p:cNvSpPr/>
            <p:nvPr/>
          </p:nvSpPr>
          <p:spPr bwMode="auto">
            <a:xfrm>
              <a:off x="1933730" y="3396960"/>
              <a:ext cx="135743" cy="137359"/>
            </a:xfrm>
            <a:custGeom>
              <a:avLst/>
              <a:gdLst>
                <a:gd name="T0" fmla="*/ 37 w 71"/>
                <a:gd name="T1" fmla="*/ 71 h 72"/>
                <a:gd name="T2" fmla="*/ 1 w 71"/>
                <a:gd name="T3" fmla="*/ 38 h 72"/>
                <a:gd name="T4" fmla="*/ 33 w 71"/>
                <a:gd name="T5" fmla="*/ 1 h 72"/>
                <a:gd name="T6" fmla="*/ 70 w 71"/>
                <a:gd name="T7" fmla="*/ 34 h 72"/>
                <a:gd name="T8" fmla="*/ 37 w 71"/>
                <a:gd name="T9" fmla="*/ 71 h 72"/>
              </a:gdLst>
              <a:ahLst/>
              <a:cxnLst>
                <a:cxn ang="0">
                  <a:pos x="T0" y="T1"/>
                </a:cxn>
                <a:cxn ang="0">
                  <a:pos x="T2" y="T3"/>
                </a:cxn>
                <a:cxn ang="0">
                  <a:pos x="T4" y="T5"/>
                </a:cxn>
                <a:cxn ang="0">
                  <a:pos x="T6" y="T7"/>
                </a:cxn>
                <a:cxn ang="0">
                  <a:pos x="T8" y="T9"/>
                </a:cxn>
              </a:cxnLst>
              <a:rect l="0" t="0" r="r" b="b"/>
              <a:pathLst>
                <a:path w="71" h="72">
                  <a:moveTo>
                    <a:pt x="37" y="71"/>
                  </a:moveTo>
                  <a:cubicBezTo>
                    <a:pt x="18" y="72"/>
                    <a:pt x="2" y="57"/>
                    <a:pt x="1" y="38"/>
                  </a:cubicBezTo>
                  <a:cubicBezTo>
                    <a:pt x="0" y="19"/>
                    <a:pt x="14" y="3"/>
                    <a:pt x="33" y="1"/>
                  </a:cubicBezTo>
                  <a:cubicBezTo>
                    <a:pt x="52" y="0"/>
                    <a:pt x="69" y="15"/>
                    <a:pt x="70" y="34"/>
                  </a:cubicBezTo>
                  <a:cubicBezTo>
                    <a:pt x="71" y="53"/>
                    <a:pt x="56" y="70"/>
                    <a:pt x="37" y="71"/>
                  </a:cubicBezTo>
                  <a:close/>
                </a:path>
              </a:pathLst>
            </a:custGeom>
            <a:solidFill>
              <a:srgbClr val="AE3862"/>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p>
          </p:txBody>
        </p:sp>
        <p:sp>
          <p:nvSpPr>
            <p:cNvPr id="132" name="Freeform 40"/>
            <p:cNvSpPr>
              <a:spLocks noEditPoints="1"/>
            </p:cNvSpPr>
            <p:nvPr/>
          </p:nvSpPr>
          <p:spPr bwMode="auto">
            <a:xfrm>
              <a:off x="3466495" y="4245353"/>
              <a:ext cx="429853" cy="429853"/>
            </a:xfrm>
            <a:custGeom>
              <a:avLst/>
              <a:gdLst>
                <a:gd name="T0" fmla="*/ 225 w 225"/>
                <a:gd name="T1" fmla="*/ 120 h 225"/>
                <a:gd name="T2" fmla="*/ 223 w 225"/>
                <a:gd name="T3" fmla="*/ 92 h 225"/>
                <a:gd name="T4" fmla="*/ 201 w 225"/>
                <a:gd name="T5" fmla="*/ 93 h 225"/>
                <a:gd name="T6" fmla="*/ 195 w 225"/>
                <a:gd name="T7" fmla="*/ 75 h 225"/>
                <a:gd name="T8" fmla="*/ 214 w 225"/>
                <a:gd name="T9" fmla="*/ 63 h 225"/>
                <a:gd name="T10" fmla="*/ 198 w 225"/>
                <a:gd name="T11" fmla="*/ 40 h 225"/>
                <a:gd name="T12" fmla="*/ 180 w 225"/>
                <a:gd name="T13" fmla="*/ 52 h 225"/>
                <a:gd name="T14" fmla="*/ 165 w 225"/>
                <a:gd name="T15" fmla="*/ 39 h 225"/>
                <a:gd name="T16" fmla="*/ 175 w 225"/>
                <a:gd name="T17" fmla="*/ 19 h 225"/>
                <a:gd name="T18" fmla="*/ 150 w 225"/>
                <a:gd name="T19" fmla="*/ 6 h 225"/>
                <a:gd name="T20" fmla="*/ 140 w 225"/>
                <a:gd name="T21" fmla="*/ 26 h 225"/>
                <a:gd name="T22" fmla="*/ 121 w 225"/>
                <a:gd name="T23" fmla="*/ 22 h 225"/>
                <a:gd name="T24" fmla="*/ 120 w 225"/>
                <a:gd name="T25" fmla="*/ 0 h 225"/>
                <a:gd name="T26" fmla="*/ 92 w 225"/>
                <a:gd name="T27" fmla="*/ 2 h 225"/>
                <a:gd name="T28" fmla="*/ 94 w 225"/>
                <a:gd name="T29" fmla="*/ 24 h 225"/>
                <a:gd name="T30" fmla="*/ 75 w 225"/>
                <a:gd name="T31" fmla="*/ 30 h 225"/>
                <a:gd name="T32" fmla="*/ 63 w 225"/>
                <a:gd name="T33" fmla="*/ 11 h 225"/>
                <a:gd name="T34" fmla="*/ 40 w 225"/>
                <a:gd name="T35" fmla="*/ 27 h 225"/>
                <a:gd name="T36" fmla="*/ 52 w 225"/>
                <a:gd name="T37" fmla="*/ 45 h 225"/>
                <a:gd name="T38" fmla="*/ 39 w 225"/>
                <a:gd name="T39" fmla="*/ 60 h 225"/>
                <a:gd name="T40" fmla="*/ 19 w 225"/>
                <a:gd name="T41" fmla="*/ 50 h 225"/>
                <a:gd name="T42" fmla="*/ 7 w 225"/>
                <a:gd name="T43" fmla="*/ 75 h 225"/>
                <a:gd name="T44" fmla="*/ 26 w 225"/>
                <a:gd name="T45" fmla="*/ 85 h 225"/>
                <a:gd name="T46" fmla="*/ 23 w 225"/>
                <a:gd name="T47" fmla="*/ 103 h 225"/>
                <a:gd name="T48" fmla="*/ 0 w 225"/>
                <a:gd name="T49" fmla="*/ 105 h 225"/>
                <a:gd name="T50" fmla="*/ 2 w 225"/>
                <a:gd name="T51" fmla="*/ 133 h 225"/>
                <a:gd name="T52" fmla="*/ 24 w 225"/>
                <a:gd name="T53" fmla="*/ 131 h 225"/>
                <a:gd name="T54" fmla="*/ 30 w 225"/>
                <a:gd name="T55" fmla="*/ 150 h 225"/>
                <a:gd name="T56" fmla="*/ 12 w 225"/>
                <a:gd name="T57" fmla="*/ 162 h 225"/>
                <a:gd name="T58" fmla="*/ 27 w 225"/>
                <a:gd name="T59" fmla="*/ 185 h 225"/>
                <a:gd name="T60" fmla="*/ 45 w 225"/>
                <a:gd name="T61" fmla="*/ 173 h 225"/>
                <a:gd name="T62" fmla="*/ 60 w 225"/>
                <a:gd name="T63" fmla="*/ 186 h 225"/>
                <a:gd name="T64" fmla="*/ 50 w 225"/>
                <a:gd name="T65" fmla="*/ 206 h 225"/>
                <a:gd name="T66" fmla="*/ 75 w 225"/>
                <a:gd name="T67" fmla="*/ 218 h 225"/>
                <a:gd name="T68" fmla="*/ 85 w 225"/>
                <a:gd name="T69" fmla="*/ 199 h 225"/>
                <a:gd name="T70" fmla="*/ 104 w 225"/>
                <a:gd name="T71" fmla="*/ 202 h 225"/>
                <a:gd name="T72" fmla="*/ 105 w 225"/>
                <a:gd name="T73" fmla="*/ 225 h 225"/>
                <a:gd name="T74" fmla="*/ 133 w 225"/>
                <a:gd name="T75" fmla="*/ 223 h 225"/>
                <a:gd name="T76" fmla="*/ 132 w 225"/>
                <a:gd name="T77" fmla="*/ 201 h 225"/>
                <a:gd name="T78" fmla="*/ 150 w 225"/>
                <a:gd name="T79" fmla="*/ 195 h 225"/>
                <a:gd name="T80" fmla="*/ 162 w 225"/>
                <a:gd name="T81" fmla="*/ 213 h 225"/>
                <a:gd name="T82" fmla="*/ 185 w 225"/>
                <a:gd name="T83" fmla="*/ 198 h 225"/>
                <a:gd name="T84" fmla="*/ 173 w 225"/>
                <a:gd name="T85" fmla="*/ 180 h 225"/>
                <a:gd name="T86" fmla="*/ 186 w 225"/>
                <a:gd name="T87" fmla="*/ 165 h 225"/>
                <a:gd name="T88" fmla="*/ 206 w 225"/>
                <a:gd name="T89" fmla="*/ 175 h 225"/>
                <a:gd name="T90" fmla="*/ 218 w 225"/>
                <a:gd name="T91" fmla="*/ 150 h 225"/>
                <a:gd name="T92" fmla="*/ 199 w 225"/>
                <a:gd name="T93" fmla="*/ 140 h 225"/>
                <a:gd name="T94" fmla="*/ 203 w 225"/>
                <a:gd name="T95" fmla="*/ 121 h 225"/>
                <a:gd name="T96" fmla="*/ 225 w 225"/>
                <a:gd name="T97" fmla="*/ 120 h 225"/>
                <a:gd name="T98" fmla="*/ 116 w 225"/>
                <a:gd name="T99" fmla="*/ 175 h 225"/>
                <a:gd name="T100" fmla="*/ 50 w 225"/>
                <a:gd name="T101" fmla="*/ 116 h 225"/>
                <a:gd name="T102" fmla="*/ 109 w 225"/>
                <a:gd name="T103" fmla="*/ 50 h 225"/>
                <a:gd name="T104" fmla="*/ 175 w 225"/>
                <a:gd name="T105" fmla="*/ 109 h 225"/>
                <a:gd name="T106" fmla="*/ 116 w 225"/>
                <a:gd name="T107" fmla="*/ 17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5" h="225">
                  <a:moveTo>
                    <a:pt x="225" y="120"/>
                  </a:moveTo>
                  <a:cubicBezTo>
                    <a:pt x="223" y="92"/>
                    <a:pt x="223" y="92"/>
                    <a:pt x="223" y="92"/>
                  </a:cubicBezTo>
                  <a:cubicBezTo>
                    <a:pt x="201" y="93"/>
                    <a:pt x="201" y="93"/>
                    <a:pt x="201" y="93"/>
                  </a:cubicBezTo>
                  <a:cubicBezTo>
                    <a:pt x="200" y="87"/>
                    <a:pt x="198" y="81"/>
                    <a:pt x="195" y="75"/>
                  </a:cubicBezTo>
                  <a:cubicBezTo>
                    <a:pt x="214" y="63"/>
                    <a:pt x="214" y="63"/>
                    <a:pt x="214" y="63"/>
                  </a:cubicBezTo>
                  <a:cubicBezTo>
                    <a:pt x="198" y="40"/>
                    <a:pt x="198" y="40"/>
                    <a:pt x="198" y="40"/>
                  </a:cubicBezTo>
                  <a:cubicBezTo>
                    <a:pt x="180" y="52"/>
                    <a:pt x="180" y="52"/>
                    <a:pt x="180" y="52"/>
                  </a:cubicBezTo>
                  <a:cubicBezTo>
                    <a:pt x="175" y="47"/>
                    <a:pt x="171" y="42"/>
                    <a:pt x="165" y="39"/>
                  </a:cubicBezTo>
                  <a:cubicBezTo>
                    <a:pt x="175" y="19"/>
                    <a:pt x="175" y="19"/>
                    <a:pt x="175" y="19"/>
                  </a:cubicBezTo>
                  <a:cubicBezTo>
                    <a:pt x="150" y="6"/>
                    <a:pt x="150" y="6"/>
                    <a:pt x="150" y="6"/>
                  </a:cubicBezTo>
                  <a:cubicBezTo>
                    <a:pt x="140" y="26"/>
                    <a:pt x="140" y="26"/>
                    <a:pt x="140" y="26"/>
                  </a:cubicBezTo>
                  <a:cubicBezTo>
                    <a:pt x="134" y="24"/>
                    <a:pt x="128" y="23"/>
                    <a:pt x="121" y="22"/>
                  </a:cubicBezTo>
                  <a:cubicBezTo>
                    <a:pt x="120" y="0"/>
                    <a:pt x="120" y="0"/>
                    <a:pt x="120" y="0"/>
                  </a:cubicBezTo>
                  <a:cubicBezTo>
                    <a:pt x="92" y="2"/>
                    <a:pt x="92" y="2"/>
                    <a:pt x="92" y="2"/>
                  </a:cubicBezTo>
                  <a:cubicBezTo>
                    <a:pt x="94" y="24"/>
                    <a:pt x="94" y="24"/>
                    <a:pt x="94" y="24"/>
                  </a:cubicBezTo>
                  <a:cubicBezTo>
                    <a:pt x="87" y="25"/>
                    <a:pt x="81" y="27"/>
                    <a:pt x="75" y="30"/>
                  </a:cubicBezTo>
                  <a:cubicBezTo>
                    <a:pt x="63" y="11"/>
                    <a:pt x="63" y="11"/>
                    <a:pt x="63" y="11"/>
                  </a:cubicBezTo>
                  <a:cubicBezTo>
                    <a:pt x="40" y="27"/>
                    <a:pt x="40" y="27"/>
                    <a:pt x="40" y="27"/>
                  </a:cubicBezTo>
                  <a:cubicBezTo>
                    <a:pt x="52" y="45"/>
                    <a:pt x="52" y="45"/>
                    <a:pt x="52" y="45"/>
                  </a:cubicBezTo>
                  <a:cubicBezTo>
                    <a:pt x="47" y="49"/>
                    <a:pt x="43" y="54"/>
                    <a:pt x="39" y="60"/>
                  </a:cubicBezTo>
                  <a:cubicBezTo>
                    <a:pt x="19" y="50"/>
                    <a:pt x="19" y="50"/>
                    <a:pt x="19" y="50"/>
                  </a:cubicBezTo>
                  <a:cubicBezTo>
                    <a:pt x="7" y="75"/>
                    <a:pt x="7" y="75"/>
                    <a:pt x="7" y="75"/>
                  </a:cubicBezTo>
                  <a:cubicBezTo>
                    <a:pt x="26" y="85"/>
                    <a:pt x="26" y="85"/>
                    <a:pt x="26" y="85"/>
                  </a:cubicBezTo>
                  <a:cubicBezTo>
                    <a:pt x="24" y="91"/>
                    <a:pt x="23" y="97"/>
                    <a:pt x="23" y="103"/>
                  </a:cubicBezTo>
                  <a:cubicBezTo>
                    <a:pt x="0" y="105"/>
                    <a:pt x="0" y="105"/>
                    <a:pt x="0" y="105"/>
                  </a:cubicBezTo>
                  <a:cubicBezTo>
                    <a:pt x="2" y="133"/>
                    <a:pt x="2" y="133"/>
                    <a:pt x="2" y="133"/>
                  </a:cubicBezTo>
                  <a:cubicBezTo>
                    <a:pt x="24" y="131"/>
                    <a:pt x="24" y="131"/>
                    <a:pt x="24" y="131"/>
                  </a:cubicBezTo>
                  <a:cubicBezTo>
                    <a:pt x="25" y="138"/>
                    <a:pt x="27" y="144"/>
                    <a:pt x="30" y="150"/>
                  </a:cubicBezTo>
                  <a:cubicBezTo>
                    <a:pt x="12" y="162"/>
                    <a:pt x="12" y="162"/>
                    <a:pt x="12" y="162"/>
                  </a:cubicBezTo>
                  <a:cubicBezTo>
                    <a:pt x="27" y="185"/>
                    <a:pt x="27" y="185"/>
                    <a:pt x="27" y="185"/>
                  </a:cubicBezTo>
                  <a:cubicBezTo>
                    <a:pt x="45" y="173"/>
                    <a:pt x="45" y="173"/>
                    <a:pt x="45" y="173"/>
                  </a:cubicBezTo>
                  <a:cubicBezTo>
                    <a:pt x="50" y="178"/>
                    <a:pt x="55" y="182"/>
                    <a:pt x="60" y="186"/>
                  </a:cubicBezTo>
                  <a:cubicBezTo>
                    <a:pt x="50" y="206"/>
                    <a:pt x="50" y="206"/>
                    <a:pt x="50" y="206"/>
                  </a:cubicBezTo>
                  <a:cubicBezTo>
                    <a:pt x="75" y="218"/>
                    <a:pt x="75" y="218"/>
                    <a:pt x="75" y="218"/>
                  </a:cubicBezTo>
                  <a:cubicBezTo>
                    <a:pt x="85" y="199"/>
                    <a:pt x="85" y="199"/>
                    <a:pt x="85" y="199"/>
                  </a:cubicBezTo>
                  <a:cubicBezTo>
                    <a:pt x="91" y="201"/>
                    <a:pt x="97" y="202"/>
                    <a:pt x="104" y="202"/>
                  </a:cubicBezTo>
                  <a:cubicBezTo>
                    <a:pt x="105" y="225"/>
                    <a:pt x="105" y="225"/>
                    <a:pt x="105" y="225"/>
                  </a:cubicBezTo>
                  <a:cubicBezTo>
                    <a:pt x="133" y="223"/>
                    <a:pt x="133" y="223"/>
                    <a:pt x="133" y="223"/>
                  </a:cubicBezTo>
                  <a:cubicBezTo>
                    <a:pt x="132" y="201"/>
                    <a:pt x="132" y="201"/>
                    <a:pt x="132" y="201"/>
                  </a:cubicBezTo>
                  <a:cubicBezTo>
                    <a:pt x="138" y="200"/>
                    <a:pt x="144" y="197"/>
                    <a:pt x="150" y="195"/>
                  </a:cubicBezTo>
                  <a:cubicBezTo>
                    <a:pt x="162" y="213"/>
                    <a:pt x="162" y="213"/>
                    <a:pt x="162" y="213"/>
                  </a:cubicBezTo>
                  <a:cubicBezTo>
                    <a:pt x="185" y="198"/>
                    <a:pt x="185" y="198"/>
                    <a:pt x="185" y="198"/>
                  </a:cubicBezTo>
                  <a:cubicBezTo>
                    <a:pt x="173" y="180"/>
                    <a:pt x="173" y="180"/>
                    <a:pt x="173" y="180"/>
                  </a:cubicBezTo>
                  <a:cubicBezTo>
                    <a:pt x="178" y="175"/>
                    <a:pt x="182" y="170"/>
                    <a:pt x="186" y="165"/>
                  </a:cubicBezTo>
                  <a:cubicBezTo>
                    <a:pt x="206" y="175"/>
                    <a:pt x="206" y="175"/>
                    <a:pt x="206" y="175"/>
                  </a:cubicBezTo>
                  <a:cubicBezTo>
                    <a:pt x="218" y="150"/>
                    <a:pt x="218" y="150"/>
                    <a:pt x="218" y="150"/>
                  </a:cubicBezTo>
                  <a:cubicBezTo>
                    <a:pt x="199" y="140"/>
                    <a:pt x="199" y="140"/>
                    <a:pt x="199" y="140"/>
                  </a:cubicBezTo>
                  <a:cubicBezTo>
                    <a:pt x="201" y="134"/>
                    <a:pt x="202" y="128"/>
                    <a:pt x="203" y="121"/>
                  </a:cubicBezTo>
                  <a:cubicBezTo>
                    <a:pt x="225" y="120"/>
                    <a:pt x="225" y="120"/>
                    <a:pt x="225" y="120"/>
                  </a:cubicBezTo>
                  <a:close/>
                  <a:moveTo>
                    <a:pt x="116" y="175"/>
                  </a:moveTo>
                  <a:cubicBezTo>
                    <a:pt x="82" y="177"/>
                    <a:pt x="52" y="150"/>
                    <a:pt x="50" y="116"/>
                  </a:cubicBezTo>
                  <a:cubicBezTo>
                    <a:pt x="48" y="81"/>
                    <a:pt x="74" y="52"/>
                    <a:pt x="109" y="50"/>
                  </a:cubicBezTo>
                  <a:cubicBezTo>
                    <a:pt x="144" y="48"/>
                    <a:pt x="173" y="74"/>
                    <a:pt x="175" y="109"/>
                  </a:cubicBezTo>
                  <a:cubicBezTo>
                    <a:pt x="177" y="143"/>
                    <a:pt x="151" y="173"/>
                    <a:pt x="116" y="175"/>
                  </a:cubicBezTo>
                  <a:close/>
                </a:path>
              </a:pathLst>
            </a:custGeom>
            <a:gradFill>
              <a:gsLst>
                <a:gs pos="0">
                  <a:srgbClr val="F58029"/>
                </a:gs>
                <a:gs pos="100000">
                  <a:srgbClr val="F27211"/>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33" name="Freeform 41"/>
            <p:cNvSpPr/>
            <p:nvPr/>
          </p:nvSpPr>
          <p:spPr bwMode="auto">
            <a:xfrm>
              <a:off x="3619206" y="4398064"/>
              <a:ext cx="124431" cy="124431"/>
            </a:xfrm>
            <a:custGeom>
              <a:avLst/>
              <a:gdLst>
                <a:gd name="T0" fmla="*/ 34 w 65"/>
                <a:gd name="T1" fmla="*/ 64 h 65"/>
                <a:gd name="T2" fmla="*/ 1 w 65"/>
                <a:gd name="T3" fmla="*/ 34 h 65"/>
                <a:gd name="T4" fmla="*/ 31 w 65"/>
                <a:gd name="T5" fmla="*/ 1 h 65"/>
                <a:gd name="T6" fmla="*/ 64 w 65"/>
                <a:gd name="T7" fmla="*/ 31 h 65"/>
                <a:gd name="T8" fmla="*/ 34 w 65"/>
                <a:gd name="T9" fmla="*/ 64 h 65"/>
              </a:gdLst>
              <a:ahLst/>
              <a:cxnLst>
                <a:cxn ang="0">
                  <a:pos x="T0" y="T1"/>
                </a:cxn>
                <a:cxn ang="0">
                  <a:pos x="T2" y="T3"/>
                </a:cxn>
                <a:cxn ang="0">
                  <a:pos x="T4" y="T5"/>
                </a:cxn>
                <a:cxn ang="0">
                  <a:pos x="T6" y="T7"/>
                </a:cxn>
                <a:cxn ang="0">
                  <a:pos x="T8" y="T9"/>
                </a:cxn>
              </a:cxnLst>
              <a:rect l="0" t="0" r="r" b="b"/>
              <a:pathLst>
                <a:path w="65" h="65">
                  <a:moveTo>
                    <a:pt x="34" y="64"/>
                  </a:moveTo>
                  <a:cubicBezTo>
                    <a:pt x="17" y="65"/>
                    <a:pt x="2" y="52"/>
                    <a:pt x="1" y="34"/>
                  </a:cubicBezTo>
                  <a:cubicBezTo>
                    <a:pt x="0" y="17"/>
                    <a:pt x="13" y="2"/>
                    <a:pt x="31" y="1"/>
                  </a:cubicBezTo>
                  <a:cubicBezTo>
                    <a:pt x="48" y="0"/>
                    <a:pt x="63" y="13"/>
                    <a:pt x="64" y="31"/>
                  </a:cubicBezTo>
                  <a:cubicBezTo>
                    <a:pt x="65" y="48"/>
                    <a:pt x="52" y="63"/>
                    <a:pt x="34" y="64"/>
                  </a:cubicBezTo>
                  <a:close/>
                </a:path>
              </a:pathLst>
            </a:custGeom>
            <a:gradFill>
              <a:gsLst>
                <a:gs pos="0">
                  <a:srgbClr val="F58029"/>
                </a:gs>
                <a:gs pos="100000">
                  <a:srgbClr val="F27211"/>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34" name="Freeform 42"/>
            <p:cNvSpPr>
              <a:spLocks noEditPoints="1"/>
            </p:cNvSpPr>
            <p:nvPr/>
          </p:nvSpPr>
          <p:spPr bwMode="auto">
            <a:xfrm>
              <a:off x="3851100" y="4176674"/>
              <a:ext cx="177759" cy="176143"/>
            </a:xfrm>
            <a:custGeom>
              <a:avLst/>
              <a:gdLst>
                <a:gd name="T0" fmla="*/ 93 w 93"/>
                <a:gd name="T1" fmla="*/ 49 h 92"/>
                <a:gd name="T2" fmla="*/ 92 w 93"/>
                <a:gd name="T3" fmla="*/ 38 h 92"/>
                <a:gd name="T4" fmla="*/ 83 w 93"/>
                <a:gd name="T5" fmla="*/ 38 h 92"/>
                <a:gd name="T6" fmla="*/ 81 w 93"/>
                <a:gd name="T7" fmla="*/ 31 h 92"/>
                <a:gd name="T8" fmla="*/ 88 w 93"/>
                <a:gd name="T9" fmla="*/ 26 h 92"/>
                <a:gd name="T10" fmla="*/ 82 w 93"/>
                <a:gd name="T11" fmla="*/ 16 h 92"/>
                <a:gd name="T12" fmla="*/ 74 w 93"/>
                <a:gd name="T13" fmla="*/ 21 h 92"/>
                <a:gd name="T14" fmla="*/ 68 w 93"/>
                <a:gd name="T15" fmla="*/ 16 h 92"/>
                <a:gd name="T16" fmla="*/ 72 w 93"/>
                <a:gd name="T17" fmla="*/ 8 h 92"/>
                <a:gd name="T18" fmla="*/ 62 w 93"/>
                <a:gd name="T19" fmla="*/ 2 h 92"/>
                <a:gd name="T20" fmla="*/ 58 w 93"/>
                <a:gd name="T21" fmla="*/ 11 h 92"/>
                <a:gd name="T22" fmla="*/ 50 w 93"/>
                <a:gd name="T23" fmla="*/ 9 h 92"/>
                <a:gd name="T24" fmla="*/ 50 w 93"/>
                <a:gd name="T25" fmla="*/ 0 h 92"/>
                <a:gd name="T26" fmla="*/ 38 w 93"/>
                <a:gd name="T27" fmla="*/ 0 h 92"/>
                <a:gd name="T28" fmla="*/ 39 w 93"/>
                <a:gd name="T29" fmla="*/ 10 h 92"/>
                <a:gd name="T30" fmla="*/ 31 w 93"/>
                <a:gd name="T31" fmla="*/ 12 h 92"/>
                <a:gd name="T32" fmla="*/ 26 w 93"/>
                <a:gd name="T33" fmla="*/ 4 h 92"/>
                <a:gd name="T34" fmla="*/ 17 w 93"/>
                <a:gd name="T35" fmla="*/ 11 h 92"/>
                <a:gd name="T36" fmla="*/ 22 w 93"/>
                <a:gd name="T37" fmla="*/ 18 h 92"/>
                <a:gd name="T38" fmla="*/ 16 w 93"/>
                <a:gd name="T39" fmla="*/ 24 h 92"/>
                <a:gd name="T40" fmla="*/ 8 w 93"/>
                <a:gd name="T41" fmla="*/ 20 h 92"/>
                <a:gd name="T42" fmla="*/ 3 w 93"/>
                <a:gd name="T43" fmla="*/ 31 h 92"/>
                <a:gd name="T44" fmla="*/ 11 w 93"/>
                <a:gd name="T45" fmla="*/ 35 h 92"/>
                <a:gd name="T46" fmla="*/ 9 w 93"/>
                <a:gd name="T47" fmla="*/ 42 h 92"/>
                <a:gd name="T48" fmla="*/ 0 w 93"/>
                <a:gd name="T49" fmla="*/ 43 h 92"/>
                <a:gd name="T50" fmla="*/ 1 w 93"/>
                <a:gd name="T51" fmla="*/ 54 h 92"/>
                <a:gd name="T52" fmla="*/ 10 w 93"/>
                <a:gd name="T53" fmla="*/ 54 h 92"/>
                <a:gd name="T54" fmla="*/ 13 w 93"/>
                <a:gd name="T55" fmla="*/ 62 h 92"/>
                <a:gd name="T56" fmla="*/ 5 w 93"/>
                <a:gd name="T57" fmla="*/ 67 h 92"/>
                <a:gd name="T58" fmla="*/ 11 w 93"/>
                <a:gd name="T59" fmla="*/ 76 h 92"/>
                <a:gd name="T60" fmla="*/ 19 w 93"/>
                <a:gd name="T61" fmla="*/ 71 h 92"/>
                <a:gd name="T62" fmla="*/ 25 w 93"/>
                <a:gd name="T63" fmla="*/ 77 h 92"/>
                <a:gd name="T64" fmla="*/ 21 w 93"/>
                <a:gd name="T65" fmla="*/ 85 h 92"/>
                <a:gd name="T66" fmla="*/ 31 w 93"/>
                <a:gd name="T67" fmla="*/ 90 h 92"/>
                <a:gd name="T68" fmla="*/ 35 w 93"/>
                <a:gd name="T69" fmla="*/ 82 h 92"/>
                <a:gd name="T70" fmla="*/ 43 w 93"/>
                <a:gd name="T71" fmla="*/ 83 h 92"/>
                <a:gd name="T72" fmla="*/ 43 w 93"/>
                <a:gd name="T73" fmla="*/ 92 h 92"/>
                <a:gd name="T74" fmla="*/ 55 w 93"/>
                <a:gd name="T75" fmla="*/ 92 h 92"/>
                <a:gd name="T76" fmla="*/ 54 w 93"/>
                <a:gd name="T77" fmla="*/ 83 h 92"/>
                <a:gd name="T78" fmla="*/ 62 w 93"/>
                <a:gd name="T79" fmla="*/ 80 h 92"/>
                <a:gd name="T80" fmla="*/ 67 w 93"/>
                <a:gd name="T81" fmla="*/ 88 h 92"/>
                <a:gd name="T82" fmla="*/ 77 w 93"/>
                <a:gd name="T83" fmla="*/ 81 h 92"/>
                <a:gd name="T84" fmla="*/ 72 w 93"/>
                <a:gd name="T85" fmla="*/ 74 h 92"/>
                <a:gd name="T86" fmla="*/ 77 w 93"/>
                <a:gd name="T87" fmla="*/ 68 h 92"/>
                <a:gd name="T88" fmla="*/ 85 w 93"/>
                <a:gd name="T89" fmla="*/ 72 h 92"/>
                <a:gd name="T90" fmla="*/ 90 w 93"/>
                <a:gd name="T91" fmla="*/ 62 h 92"/>
                <a:gd name="T92" fmla="*/ 82 w 93"/>
                <a:gd name="T93" fmla="*/ 58 h 92"/>
                <a:gd name="T94" fmla="*/ 84 w 93"/>
                <a:gd name="T95" fmla="*/ 50 h 92"/>
                <a:gd name="T96" fmla="*/ 93 w 93"/>
                <a:gd name="T97" fmla="*/ 49 h 92"/>
                <a:gd name="T98" fmla="*/ 48 w 93"/>
                <a:gd name="T99" fmla="*/ 72 h 92"/>
                <a:gd name="T100" fmla="*/ 21 w 93"/>
                <a:gd name="T101" fmla="*/ 48 h 92"/>
                <a:gd name="T102" fmla="*/ 45 w 93"/>
                <a:gd name="T103" fmla="*/ 20 h 92"/>
                <a:gd name="T104" fmla="*/ 72 w 93"/>
                <a:gd name="T105" fmla="*/ 45 h 92"/>
                <a:gd name="T106" fmla="*/ 48 w 93"/>
                <a:gd name="T107" fmla="*/ 7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3" h="92">
                  <a:moveTo>
                    <a:pt x="93" y="49"/>
                  </a:moveTo>
                  <a:cubicBezTo>
                    <a:pt x="92" y="38"/>
                    <a:pt x="92" y="38"/>
                    <a:pt x="92" y="38"/>
                  </a:cubicBezTo>
                  <a:cubicBezTo>
                    <a:pt x="83" y="38"/>
                    <a:pt x="83" y="38"/>
                    <a:pt x="83" y="38"/>
                  </a:cubicBezTo>
                  <a:cubicBezTo>
                    <a:pt x="83" y="36"/>
                    <a:pt x="82" y="33"/>
                    <a:pt x="81" y="31"/>
                  </a:cubicBezTo>
                  <a:cubicBezTo>
                    <a:pt x="88" y="26"/>
                    <a:pt x="88" y="26"/>
                    <a:pt x="88" y="26"/>
                  </a:cubicBezTo>
                  <a:cubicBezTo>
                    <a:pt x="82" y="16"/>
                    <a:pt x="82" y="16"/>
                    <a:pt x="82" y="16"/>
                  </a:cubicBezTo>
                  <a:cubicBezTo>
                    <a:pt x="74" y="21"/>
                    <a:pt x="74" y="21"/>
                    <a:pt x="74" y="21"/>
                  </a:cubicBezTo>
                  <a:cubicBezTo>
                    <a:pt x="73" y="19"/>
                    <a:pt x="71" y="17"/>
                    <a:pt x="68" y="16"/>
                  </a:cubicBezTo>
                  <a:cubicBezTo>
                    <a:pt x="72" y="8"/>
                    <a:pt x="72" y="8"/>
                    <a:pt x="72" y="8"/>
                  </a:cubicBezTo>
                  <a:cubicBezTo>
                    <a:pt x="62" y="2"/>
                    <a:pt x="62" y="2"/>
                    <a:pt x="62" y="2"/>
                  </a:cubicBezTo>
                  <a:cubicBezTo>
                    <a:pt x="58" y="11"/>
                    <a:pt x="58" y="11"/>
                    <a:pt x="58" y="11"/>
                  </a:cubicBezTo>
                  <a:cubicBezTo>
                    <a:pt x="56" y="10"/>
                    <a:pt x="53" y="9"/>
                    <a:pt x="50" y="9"/>
                  </a:cubicBezTo>
                  <a:cubicBezTo>
                    <a:pt x="50" y="0"/>
                    <a:pt x="50" y="0"/>
                    <a:pt x="50" y="0"/>
                  </a:cubicBezTo>
                  <a:cubicBezTo>
                    <a:pt x="38" y="0"/>
                    <a:pt x="38" y="0"/>
                    <a:pt x="38" y="0"/>
                  </a:cubicBezTo>
                  <a:cubicBezTo>
                    <a:pt x="39" y="10"/>
                    <a:pt x="39" y="10"/>
                    <a:pt x="39" y="10"/>
                  </a:cubicBezTo>
                  <a:cubicBezTo>
                    <a:pt x="36" y="10"/>
                    <a:pt x="34" y="11"/>
                    <a:pt x="31" y="12"/>
                  </a:cubicBezTo>
                  <a:cubicBezTo>
                    <a:pt x="26" y="4"/>
                    <a:pt x="26" y="4"/>
                    <a:pt x="26" y="4"/>
                  </a:cubicBezTo>
                  <a:cubicBezTo>
                    <a:pt x="17" y="11"/>
                    <a:pt x="17" y="11"/>
                    <a:pt x="17" y="11"/>
                  </a:cubicBezTo>
                  <a:cubicBezTo>
                    <a:pt x="22" y="18"/>
                    <a:pt x="22" y="18"/>
                    <a:pt x="22" y="18"/>
                  </a:cubicBezTo>
                  <a:cubicBezTo>
                    <a:pt x="20" y="20"/>
                    <a:pt x="18" y="22"/>
                    <a:pt x="16" y="24"/>
                  </a:cubicBezTo>
                  <a:cubicBezTo>
                    <a:pt x="8" y="20"/>
                    <a:pt x="8" y="20"/>
                    <a:pt x="8" y="20"/>
                  </a:cubicBezTo>
                  <a:cubicBezTo>
                    <a:pt x="3" y="31"/>
                    <a:pt x="3" y="31"/>
                    <a:pt x="3" y="31"/>
                  </a:cubicBezTo>
                  <a:cubicBezTo>
                    <a:pt x="11" y="35"/>
                    <a:pt x="11" y="35"/>
                    <a:pt x="11" y="35"/>
                  </a:cubicBezTo>
                  <a:cubicBezTo>
                    <a:pt x="10" y="37"/>
                    <a:pt x="10" y="40"/>
                    <a:pt x="9" y="42"/>
                  </a:cubicBezTo>
                  <a:cubicBezTo>
                    <a:pt x="0" y="43"/>
                    <a:pt x="0" y="43"/>
                    <a:pt x="0" y="43"/>
                  </a:cubicBezTo>
                  <a:cubicBezTo>
                    <a:pt x="1" y="54"/>
                    <a:pt x="1" y="54"/>
                    <a:pt x="1" y="54"/>
                  </a:cubicBezTo>
                  <a:cubicBezTo>
                    <a:pt x="10" y="54"/>
                    <a:pt x="10" y="54"/>
                    <a:pt x="10" y="54"/>
                  </a:cubicBezTo>
                  <a:cubicBezTo>
                    <a:pt x="11" y="57"/>
                    <a:pt x="11" y="59"/>
                    <a:pt x="13" y="62"/>
                  </a:cubicBezTo>
                  <a:cubicBezTo>
                    <a:pt x="5" y="67"/>
                    <a:pt x="5" y="67"/>
                    <a:pt x="5" y="67"/>
                  </a:cubicBezTo>
                  <a:cubicBezTo>
                    <a:pt x="11" y="76"/>
                    <a:pt x="11" y="76"/>
                    <a:pt x="11" y="76"/>
                  </a:cubicBezTo>
                  <a:cubicBezTo>
                    <a:pt x="19" y="71"/>
                    <a:pt x="19" y="71"/>
                    <a:pt x="19" y="71"/>
                  </a:cubicBezTo>
                  <a:cubicBezTo>
                    <a:pt x="21" y="73"/>
                    <a:pt x="23" y="75"/>
                    <a:pt x="25" y="77"/>
                  </a:cubicBezTo>
                  <a:cubicBezTo>
                    <a:pt x="21" y="85"/>
                    <a:pt x="21" y="85"/>
                    <a:pt x="21" y="85"/>
                  </a:cubicBezTo>
                  <a:cubicBezTo>
                    <a:pt x="31" y="90"/>
                    <a:pt x="31" y="90"/>
                    <a:pt x="31" y="90"/>
                  </a:cubicBezTo>
                  <a:cubicBezTo>
                    <a:pt x="35" y="82"/>
                    <a:pt x="35" y="82"/>
                    <a:pt x="35" y="82"/>
                  </a:cubicBezTo>
                  <a:cubicBezTo>
                    <a:pt x="38" y="83"/>
                    <a:pt x="40" y="83"/>
                    <a:pt x="43" y="83"/>
                  </a:cubicBezTo>
                  <a:cubicBezTo>
                    <a:pt x="43" y="92"/>
                    <a:pt x="43" y="92"/>
                    <a:pt x="43" y="92"/>
                  </a:cubicBezTo>
                  <a:cubicBezTo>
                    <a:pt x="55" y="92"/>
                    <a:pt x="55" y="92"/>
                    <a:pt x="55" y="92"/>
                  </a:cubicBezTo>
                  <a:cubicBezTo>
                    <a:pt x="54" y="83"/>
                    <a:pt x="54" y="83"/>
                    <a:pt x="54" y="83"/>
                  </a:cubicBezTo>
                  <a:cubicBezTo>
                    <a:pt x="57" y="82"/>
                    <a:pt x="60" y="81"/>
                    <a:pt x="62" y="80"/>
                  </a:cubicBezTo>
                  <a:cubicBezTo>
                    <a:pt x="67" y="88"/>
                    <a:pt x="67" y="88"/>
                    <a:pt x="67" y="88"/>
                  </a:cubicBezTo>
                  <a:cubicBezTo>
                    <a:pt x="77" y="81"/>
                    <a:pt x="77" y="81"/>
                    <a:pt x="77" y="81"/>
                  </a:cubicBezTo>
                  <a:cubicBezTo>
                    <a:pt x="72" y="74"/>
                    <a:pt x="72" y="74"/>
                    <a:pt x="72" y="74"/>
                  </a:cubicBezTo>
                  <a:cubicBezTo>
                    <a:pt x="74" y="72"/>
                    <a:pt x="75" y="70"/>
                    <a:pt x="77" y="68"/>
                  </a:cubicBezTo>
                  <a:cubicBezTo>
                    <a:pt x="85" y="72"/>
                    <a:pt x="85" y="72"/>
                    <a:pt x="85" y="72"/>
                  </a:cubicBezTo>
                  <a:cubicBezTo>
                    <a:pt x="90" y="62"/>
                    <a:pt x="90" y="62"/>
                    <a:pt x="90" y="62"/>
                  </a:cubicBezTo>
                  <a:cubicBezTo>
                    <a:pt x="82" y="58"/>
                    <a:pt x="82" y="58"/>
                    <a:pt x="82" y="58"/>
                  </a:cubicBezTo>
                  <a:cubicBezTo>
                    <a:pt x="83" y="55"/>
                    <a:pt x="84" y="52"/>
                    <a:pt x="84" y="50"/>
                  </a:cubicBezTo>
                  <a:cubicBezTo>
                    <a:pt x="93" y="49"/>
                    <a:pt x="93" y="49"/>
                    <a:pt x="93" y="49"/>
                  </a:cubicBezTo>
                  <a:close/>
                  <a:moveTo>
                    <a:pt x="48" y="72"/>
                  </a:moveTo>
                  <a:cubicBezTo>
                    <a:pt x="34" y="73"/>
                    <a:pt x="22" y="62"/>
                    <a:pt x="21" y="48"/>
                  </a:cubicBezTo>
                  <a:cubicBezTo>
                    <a:pt x="20" y="33"/>
                    <a:pt x="31" y="21"/>
                    <a:pt x="45" y="20"/>
                  </a:cubicBezTo>
                  <a:cubicBezTo>
                    <a:pt x="59" y="19"/>
                    <a:pt x="72" y="30"/>
                    <a:pt x="72" y="45"/>
                  </a:cubicBezTo>
                  <a:cubicBezTo>
                    <a:pt x="73" y="59"/>
                    <a:pt x="62" y="71"/>
                    <a:pt x="48" y="72"/>
                  </a:cubicBezTo>
                  <a:close/>
                </a:path>
              </a:pathLst>
            </a:custGeom>
            <a:solidFill>
              <a:srgbClr val="EC2F2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p>
          </p:txBody>
        </p:sp>
        <p:sp>
          <p:nvSpPr>
            <p:cNvPr id="135" name="Freeform 43"/>
            <p:cNvSpPr/>
            <p:nvPr/>
          </p:nvSpPr>
          <p:spPr bwMode="auto">
            <a:xfrm>
              <a:off x="3914123" y="4239697"/>
              <a:ext cx="51712" cy="51712"/>
            </a:xfrm>
            <a:custGeom>
              <a:avLst/>
              <a:gdLst>
                <a:gd name="T0" fmla="*/ 14 w 27"/>
                <a:gd name="T1" fmla="*/ 26 h 27"/>
                <a:gd name="T2" fmla="*/ 0 w 27"/>
                <a:gd name="T3" fmla="*/ 14 h 27"/>
                <a:gd name="T4" fmla="*/ 13 w 27"/>
                <a:gd name="T5" fmla="*/ 0 h 27"/>
                <a:gd name="T6" fmla="*/ 27 w 27"/>
                <a:gd name="T7" fmla="*/ 12 h 27"/>
                <a:gd name="T8" fmla="*/ 14 w 27"/>
                <a:gd name="T9" fmla="*/ 26 h 27"/>
              </a:gdLst>
              <a:ahLst/>
              <a:cxnLst>
                <a:cxn ang="0">
                  <a:pos x="T0" y="T1"/>
                </a:cxn>
                <a:cxn ang="0">
                  <a:pos x="T2" y="T3"/>
                </a:cxn>
                <a:cxn ang="0">
                  <a:pos x="T4" y="T5"/>
                </a:cxn>
                <a:cxn ang="0">
                  <a:pos x="T6" y="T7"/>
                </a:cxn>
                <a:cxn ang="0">
                  <a:pos x="T8" y="T9"/>
                </a:cxn>
              </a:cxnLst>
              <a:rect l="0" t="0" r="r" b="b"/>
              <a:pathLst>
                <a:path w="27" h="27">
                  <a:moveTo>
                    <a:pt x="14" y="26"/>
                  </a:moveTo>
                  <a:cubicBezTo>
                    <a:pt x="7" y="27"/>
                    <a:pt x="1" y="21"/>
                    <a:pt x="0" y="14"/>
                  </a:cubicBezTo>
                  <a:cubicBezTo>
                    <a:pt x="0" y="7"/>
                    <a:pt x="6" y="0"/>
                    <a:pt x="13" y="0"/>
                  </a:cubicBezTo>
                  <a:cubicBezTo>
                    <a:pt x="20" y="0"/>
                    <a:pt x="26" y="5"/>
                    <a:pt x="27" y="12"/>
                  </a:cubicBezTo>
                  <a:cubicBezTo>
                    <a:pt x="27" y="20"/>
                    <a:pt x="22" y="26"/>
                    <a:pt x="14" y="26"/>
                  </a:cubicBezTo>
                  <a:close/>
                </a:path>
              </a:pathLst>
            </a:custGeom>
            <a:gradFill>
              <a:gsLst>
                <a:gs pos="0">
                  <a:srgbClr val="F54337"/>
                </a:gs>
                <a:gs pos="100000">
                  <a:srgbClr val="D4180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36" name="Freeform 44"/>
            <p:cNvSpPr>
              <a:spLocks noEditPoints="1"/>
            </p:cNvSpPr>
            <p:nvPr/>
          </p:nvSpPr>
          <p:spPr bwMode="auto">
            <a:xfrm>
              <a:off x="3560222" y="4883669"/>
              <a:ext cx="198767" cy="198767"/>
            </a:xfrm>
            <a:custGeom>
              <a:avLst/>
              <a:gdLst>
                <a:gd name="T0" fmla="*/ 104 w 104"/>
                <a:gd name="T1" fmla="*/ 56 h 104"/>
                <a:gd name="T2" fmla="*/ 103 w 104"/>
                <a:gd name="T3" fmla="*/ 43 h 104"/>
                <a:gd name="T4" fmla="*/ 93 w 104"/>
                <a:gd name="T5" fmla="*/ 43 h 104"/>
                <a:gd name="T6" fmla="*/ 90 w 104"/>
                <a:gd name="T7" fmla="*/ 35 h 104"/>
                <a:gd name="T8" fmla="*/ 99 w 104"/>
                <a:gd name="T9" fmla="*/ 29 h 104"/>
                <a:gd name="T10" fmla="*/ 92 w 104"/>
                <a:gd name="T11" fmla="*/ 19 h 104"/>
                <a:gd name="T12" fmla="*/ 83 w 104"/>
                <a:gd name="T13" fmla="*/ 24 h 104"/>
                <a:gd name="T14" fmla="*/ 76 w 104"/>
                <a:gd name="T15" fmla="*/ 18 h 104"/>
                <a:gd name="T16" fmla="*/ 81 w 104"/>
                <a:gd name="T17" fmla="*/ 9 h 104"/>
                <a:gd name="T18" fmla="*/ 70 w 104"/>
                <a:gd name="T19" fmla="*/ 3 h 104"/>
                <a:gd name="T20" fmla="*/ 65 w 104"/>
                <a:gd name="T21" fmla="*/ 12 h 104"/>
                <a:gd name="T22" fmla="*/ 56 w 104"/>
                <a:gd name="T23" fmla="*/ 11 h 104"/>
                <a:gd name="T24" fmla="*/ 56 w 104"/>
                <a:gd name="T25" fmla="*/ 0 h 104"/>
                <a:gd name="T26" fmla="*/ 43 w 104"/>
                <a:gd name="T27" fmla="*/ 1 h 104"/>
                <a:gd name="T28" fmla="*/ 43 w 104"/>
                <a:gd name="T29" fmla="*/ 11 h 104"/>
                <a:gd name="T30" fmla="*/ 35 w 104"/>
                <a:gd name="T31" fmla="*/ 14 h 104"/>
                <a:gd name="T32" fmla="*/ 29 w 104"/>
                <a:gd name="T33" fmla="*/ 6 h 104"/>
                <a:gd name="T34" fmla="*/ 18 w 104"/>
                <a:gd name="T35" fmla="*/ 13 h 104"/>
                <a:gd name="T36" fmla="*/ 24 w 104"/>
                <a:gd name="T37" fmla="*/ 21 h 104"/>
                <a:gd name="T38" fmla="*/ 18 w 104"/>
                <a:gd name="T39" fmla="*/ 28 h 104"/>
                <a:gd name="T40" fmla="*/ 9 w 104"/>
                <a:gd name="T41" fmla="*/ 23 h 104"/>
                <a:gd name="T42" fmla="*/ 3 w 104"/>
                <a:gd name="T43" fmla="*/ 35 h 104"/>
                <a:gd name="T44" fmla="*/ 12 w 104"/>
                <a:gd name="T45" fmla="*/ 39 h 104"/>
                <a:gd name="T46" fmla="*/ 10 w 104"/>
                <a:gd name="T47" fmla="*/ 48 h 104"/>
                <a:gd name="T48" fmla="*/ 0 w 104"/>
                <a:gd name="T49" fmla="*/ 49 h 104"/>
                <a:gd name="T50" fmla="*/ 1 w 104"/>
                <a:gd name="T51" fmla="*/ 62 h 104"/>
                <a:gd name="T52" fmla="*/ 11 w 104"/>
                <a:gd name="T53" fmla="*/ 61 h 104"/>
                <a:gd name="T54" fmla="*/ 14 w 104"/>
                <a:gd name="T55" fmla="*/ 70 h 104"/>
                <a:gd name="T56" fmla="*/ 5 w 104"/>
                <a:gd name="T57" fmla="*/ 75 h 104"/>
                <a:gd name="T58" fmla="*/ 12 w 104"/>
                <a:gd name="T59" fmla="*/ 86 h 104"/>
                <a:gd name="T60" fmla="*/ 21 w 104"/>
                <a:gd name="T61" fmla="*/ 80 h 104"/>
                <a:gd name="T62" fmla="*/ 28 w 104"/>
                <a:gd name="T63" fmla="*/ 86 h 104"/>
                <a:gd name="T64" fmla="*/ 23 w 104"/>
                <a:gd name="T65" fmla="*/ 95 h 104"/>
                <a:gd name="T66" fmla="*/ 35 w 104"/>
                <a:gd name="T67" fmla="*/ 101 h 104"/>
                <a:gd name="T68" fmla="*/ 39 w 104"/>
                <a:gd name="T69" fmla="*/ 92 h 104"/>
                <a:gd name="T70" fmla="*/ 48 w 104"/>
                <a:gd name="T71" fmla="*/ 94 h 104"/>
                <a:gd name="T72" fmla="*/ 49 w 104"/>
                <a:gd name="T73" fmla="*/ 104 h 104"/>
                <a:gd name="T74" fmla="*/ 61 w 104"/>
                <a:gd name="T75" fmla="*/ 103 h 104"/>
                <a:gd name="T76" fmla="*/ 61 w 104"/>
                <a:gd name="T77" fmla="*/ 93 h 104"/>
                <a:gd name="T78" fmla="*/ 69 w 104"/>
                <a:gd name="T79" fmla="*/ 90 h 104"/>
                <a:gd name="T80" fmla="*/ 75 w 104"/>
                <a:gd name="T81" fmla="*/ 99 h 104"/>
                <a:gd name="T82" fmla="*/ 86 w 104"/>
                <a:gd name="T83" fmla="*/ 92 h 104"/>
                <a:gd name="T84" fmla="*/ 80 w 104"/>
                <a:gd name="T85" fmla="*/ 83 h 104"/>
                <a:gd name="T86" fmla="*/ 86 w 104"/>
                <a:gd name="T87" fmla="*/ 77 h 104"/>
                <a:gd name="T88" fmla="*/ 95 w 104"/>
                <a:gd name="T89" fmla="*/ 81 h 104"/>
                <a:gd name="T90" fmla="*/ 101 w 104"/>
                <a:gd name="T91" fmla="*/ 70 h 104"/>
                <a:gd name="T92" fmla="*/ 92 w 104"/>
                <a:gd name="T93" fmla="*/ 65 h 104"/>
                <a:gd name="T94" fmla="*/ 94 w 104"/>
                <a:gd name="T95" fmla="*/ 56 h 104"/>
                <a:gd name="T96" fmla="*/ 104 w 104"/>
                <a:gd name="T97" fmla="*/ 56 h 104"/>
                <a:gd name="T98" fmla="*/ 54 w 104"/>
                <a:gd name="T99" fmla="*/ 81 h 104"/>
                <a:gd name="T100" fmla="*/ 23 w 104"/>
                <a:gd name="T101" fmla="*/ 54 h 104"/>
                <a:gd name="T102" fmla="*/ 50 w 104"/>
                <a:gd name="T103" fmla="*/ 23 h 104"/>
                <a:gd name="T104" fmla="*/ 81 w 104"/>
                <a:gd name="T105" fmla="*/ 51 h 104"/>
                <a:gd name="T106" fmla="*/ 54 w 104"/>
                <a:gd name="T107" fmla="*/ 8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4" h="104">
                  <a:moveTo>
                    <a:pt x="104" y="56"/>
                  </a:moveTo>
                  <a:cubicBezTo>
                    <a:pt x="103" y="43"/>
                    <a:pt x="103" y="43"/>
                    <a:pt x="103" y="43"/>
                  </a:cubicBezTo>
                  <a:cubicBezTo>
                    <a:pt x="93" y="43"/>
                    <a:pt x="93" y="43"/>
                    <a:pt x="93" y="43"/>
                  </a:cubicBezTo>
                  <a:cubicBezTo>
                    <a:pt x="92" y="40"/>
                    <a:pt x="91" y="38"/>
                    <a:pt x="90" y="35"/>
                  </a:cubicBezTo>
                  <a:cubicBezTo>
                    <a:pt x="99" y="29"/>
                    <a:pt x="99" y="29"/>
                    <a:pt x="99" y="29"/>
                  </a:cubicBezTo>
                  <a:cubicBezTo>
                    <a:pt x="92" y="19"/>
                    <a:pt x="92" y="19"/>
                    <a:pt x="92" y="19"/>
                  </a:cubicBezTo>
                  <a:cubicBezTo>
                    <a:pt x="83" y="24"/>
                    <a:pt x="83" y="24"/>
                    <a:pt x="83" y="24"/>
                  </a:cubicBezTo>
                  <a:cubicBezTo>
                    <a:pt x="81" y="22"/>
                    <a:pt x="79" y="20"/>
                    <a:pt x="76" y="18"/>
                  </a:cubicBezTo>
                  <a:cubicBezTo>
                    <a:pt x="81" y="9"/>
                    <a:pt x="81" y="9"/>
                    <a:pt x="81" y="9"/>
                  </a:cubicBezTo>
                  <a:cubicBezTo>
                    <a:pt x="70" y="3"/>
                    <a:pt x="70" y="3"/>
                    <a:pt x="70" y="3"/>
                  </a:cubicBezTo>
                  <a:cubicBezTo>
                    <a:pt x="65" y="12"/>
                    <a:pt x="65" y="12"/>
                    <a:pt x="65" y="12"/>
                  </a:cubicBezTo>
                  <a:cubicBezTo>
                    <a:pt x="62" y="11"/>
                    <a:pt x="59" y="11"/>
                    <a:pt x="56" y="11"/>
                  </a:cubicBezTo>
                  <a:cubicBezTo>
                    <a:pt x="56" y="0"/>
                    <a:pt x="56" y="0"/>
                    <a:pt x="56" y="0"/>
                  </a:cubicBezTo>
                  <a:cubicBezTo>
                    <a:pt x="43" y="1"/>
                    <a:pt x="43" y="1"/>
                    <a:pt x="43" y="1"/>
                  </a:cubicBezTo>
                  <a:cubicBezTo>
                    <a:pt x="43" y="11"/>
                    <a:pt x="43" y="11"/>
                    <a:pt x="43" y="11"/>
                  </a:cubicBezTo>
                  <a:cubicBezTo>
                    <a:pt x="40" y="12"/>
                    <a:pt x="37" y="13"/>
                    <a:pt x="35" y="14"/>
                  </a:cubicBezTo>
                  <a:cubicBezTo>
                    <a:pt x="29" y="6"/>
                    <a:pt x="29" y="6"/>
                    <a:pt x="29" y="6"/>
                  </a:cubicBezTo>
                  <a:cubicBezTo>
                    <a:pt x="18" y="13"/>
                    <a:pt x="18" y="13"/>
                    <a:pt x="18" y="13"/>
                  </a:cubicBezTo>
                  <a:cubicBezTo>
                    <a:pt x="24" y="21"/>
                    <a:pt x="24" y="21"/>
                    <a:pt x="24" y="21"/>
                  </a:cubicBezTo>
                  <a:cubicBezTo>
                    <a:pt x="22" y="23"/>
                    <a:pt x="20" y="25"/>
                    <a:pt x="18" y="28"/>
                  </a:cubicBezTo>
                  <a:cubicBezTo>
                    <a:pt x="9" y="23"/>
                    <a:pt x="9" y="23"/>
                    <a:pt x="9" y="23"/>
                  </a:cubicBezTo>
                  <a:cubicBezTo>
                    <a:pt x="3" y="35"/>
                    <a:pt x="3" y="35"/>
                    <a:pt x="3" y="35"/>
                  </a:cubicBezTo>
                  <a:cubicBezTo>
                    <a:pt x="12" y="39"/>
                    <a:pt x="12" y="39"/>
                    <a:pt x="12" y="39"/>
                  </a:cubicBezTo>
                  <a:cubicBezTo>
                    <a:pt x="11" y="42"/>
                    <a:pt x="11" y="45"/>
                    <a:pt x="10" y="48"/>
                  </a:cubicBezTo>
                  <a:cubicBezTo>
                    <a:pt x="0" y="49"/>
                    <a:pt x="0" y="49"/>
                    <a:pt x="0" y="49"/>
                  </a:cubicBezTo>
                  <a:cubicBezTo>
                    <a:pt x="1" y="62"/>
                    <a:pt x="1" y="62"/>
                    <a:pt x="1" y="62"/>
                  </a:cubicBezTo>
                  <a:cubicBezTo>
                    <a:pt x="11" y="61"/>
                    <a:pt x="11" y="61"/>
                    <a:pt x="11" y="61"/>
                  </a:cubicBezTo>
                  <a:cubicBezTo>
                    <a:pt x="12" y="64"/>
                    <a:pt x="13" y="67"/>
                    <a:pt x="14" y="70"/>
                  </a:cubicBezTo>
                  <a:cubicBezTo>
                    <a:pt x="5" y="75"/>
                    <a:pt x="5" y="75"/>
                    <a:pt x="5" y="75"/>
                  </a:cubicBezTo>
                  <a:cubicBezTo>
                    <a:pt x="12" y="86"/>
                    <a:pt x="12" y="86"/>
                    <a:pt x="12" y="86"/>
                  </a:cubicBezTo>
                  <a:cubicBezTo>
                    <a:pt x="21" y="80"/>
                    <a:pt x="21" y="80"/>
                    <a:pt x="21" y="80"/>
                  </a:cubicBezTo>
                  <a:cubicBezTo>
                    <a:pt x="23" y="83"/>
                    <a:pt x="25" y="85"/>
                    <a:pt x="28" y="86"/>
                  </a:cubicBezTo>
                  <a:cubicBezTo>
                    <a:pt x="23" y="95"/>
                    <a:pt x="23" y="95"/>
                    <a:pt x="23" y="95"/>
                  </a:cubicBezTo>
                  <a:cubicBezTo>
                    <a:pt x="35" y="101"/>
                    <a:pt x="35" y="101"/>
                    <a:pt x="35" y="101"/>
                  </a:cubicBezTo>
                  <a:cubicBezTo>
                    <a:pt x="39" y="92"/>
                    <a:pt x="39" y="92"/>
                    <a:pt x="39" y="92"/>
                  </a:cubicBezTo>
                  <a:cubicBezTo>
                    <a:pt x="42" y="93"/>
                    <a:pt x="45" y="94"/>
                    <a:pt x="48" y="94"/>
                  </a:cubicBezTo>
                  <a:cubicBezTo>
                    <a:pt x="49" y="104"/>
                    <a:pt x="49" y="104"/>
                    <a:pt x="49" y="104"/>
                  </a:cubicBezTo>
                  <a:cubicBezTo>
                    <a:pt x="61" y="103"/>
                    <a:pt x="61" y="103"/>
                    <a:pt x="61" y="103"/>
                  </a:cubicBezTo>
                  <a:cubicBezTo>
                    <a:pt x="61" y="93"/>
                    <a:pt x="61" y="93"/>
                    <a:pt x="61" y="93"/>
                  </a:cubicBezTo>
                  <a:cubicBezTo>
                    <a:pt x="64" y="93"/>
                    <a:pt x="67" y="92"/>
                    <a:pt x="69" y="90"/>
                  </a:cubicBezTo>
                  <a:cubicBezTo>
                    <a:pt x="75" y="99"/>
                    <a:pt x="75" y="99"/>
                    <a:pt x="75" y="99"/>
                  </a:cubicBezTo>
                  <a:cubicBezTo>
                    <a:pt x="86" y="92"/>
                    <a:pt x="86" y="92"/>
                    <a:pt x="86" y="92"/>
                  </a:cubicBezTo>
                  <a:cubicBezTo>
                    <a:pt x="80" y="83"/>
                    <a:pt x="80" y="83"/>
                    <a:pt x="80" y="83"/>
                  </a:cubicBezTo>
                  <a:cubicBezTo>
                    <a:pt x="82" y="81"/>
                    <a:pt x="84" y="79"/>
                    <a:pt x="86" y="77"/>
                  </a:cubicBezTo>
                  <a:cubicBezTo>
                    <a:pt x="95" y="81"/>
                    <a:pt x="95" y="81"/>
                    <a:pt x="95" y="81"/>
                  </a:cubicBezTo>
                  <a:cubicBezTo>
                    <a:pt x="101" y="70"/>
                    <a:pt x="101" y="70"/>
                    <a:pt x="101" y="70"/>
                  </a:cubicBezTo>
                  <a:cubicBezTo>
                    <a:pt x="92" y="65"/>
                    <a:pt x="92" y="65"/>
                    <a:pt x="92" y="65"/>
                  </a:cubicBezTo>
                  <a:cubicBezTo>
                    <a:pt x="93" y="62"/>
                    <a:pt x="93" y="59"/>
                    <a:pt x="94" y="56"/>
                  </a:cubicBezTo>
                  <a:cubicBezTo>
                    <a:pt x="104" y="56"/>
                    <a:pt x="104" y="56"/>
                    <a:pt x="104" y="56"/>
                  </a:cubicBezTo>
                  <a:close/>
                  <a:moveTo>
                    <a:pt x="54" y="81"/>
                  </a:moveTo>
                  <a:cubicBezTo>
                    <a:pt x="38" y="82"/>
                    <a:pt x="24" y="70"/>
                    <a:pt x="23" y="54"/>
                  </a:cubicBezTo>
                  <a:cubicBezTo>
                    <a:pt x="22" y="38"/>
                    <a:pt x="34" y="24"/>
                    <a:pt x="50" y="23"/>
                  </a:cubicBezTo>
                  <a:cubicBezTo>
                    <a:pt x="66" y="22"/>
                    <a:pt x="80" y="35"/>
                    <a:pt x="81" y="51"/>
                  </a:cubicBezTo>
                  <a:cubicBezTo>
                    <a:pt x="82" y="67"/>
                    <a:pt x="70" y="80"/>
                    <a:pt x="54" y="81"/>
                  </a:cubicBezTo>
                  <a:close/>
                </a:path>
              </a:pathLst>
            </a:custGeom>
            <a:solidFill>
              <a:srgbClr val="009A9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p>
          </p:txBody>
        </p:sp>
        <p:sp>
          <p:nvSpPr>
            <p:cNvPr id="137" name="Freeform 45"/>
            <p:cNvSpPr/>
            <p:nvPr/>
          </p:nvSpPr>
          <p:spPr bwMode="auto">
            <a:xfrm>
              <a:off x="3631325" y="4954772"/>
              <a:ext cx="57368" cy="57368"/>
            </a:xfrm>
            <a:custGeom>
              <a:avLst/>
              <a:gdLst>
                <a:gd name="T0" fmla="*/ 16 w 30"/>
                <a:gd name="T1" fmla="*/ 30 h 30"/>
                <a:gd name="T2" fmla="*/ 0 w 30"/>
                <a:gd name="T3" fmla="*/ 16 h 30"/>
                <a:gd name="T4" fmla="*/ 14 w 30"/>
                <a:gd name="T5" fmla="*/ 1 h 30"/>
                <a:gd name="T6" fmla="*/ 30 w 30"/>
                <a:gd name="T7" fmla="*/ 14 h 30"/>
                <a:gd name="T8" fmla="*/ 16 w 30"/>
                <a:gd name="T9" fmla="*/ 30 h 30"/>
              </a:gdLst>
              <a:ahLst/>
              <a:cxnLst>
                <a:cxn ang="0">
                  <a:pos x="T0" y="T1"/>
                </a:cxn>
                <a:cxn ang="0">
                  <a:pos x="T2" y="T3"/>
                </a:cxn>
                <a:cxn ang="0">
                  <a:pos x="T4" y="T5"/>
                </a:cxn>
                <a:cxn ang="0">
                  <a:pos x="T6" y="T7"/>
                </a:cxn>
                <a:cxn ang="0">
                  <a:pos x="T8" y="T9"/>
                </a:cxn>
              </a:cxnLst>
              <a:rect l="0" t="0" r="r" b="b"/>
              <a:pathLst>
                <a:path w="30" h="30">
                  <a:moveTo>
                    <a:pt x="16" y="30"/>
                  </a:moveTo>
                  <a:cubicBezTo>
                    <a:pt x="8" y="30"/>
                    <a:pt x="1" y="24"/>
                    <a:pt x="0" y="16"/>
                  </a:cubicBezTo>
                  <a:cubicBezTo>
                    <a:pt x="0" y="8"/>
                    <a:pt x="6" y="1"/>
                    <a:pt x="14" y="1"/>
                  </a:cubicBezTo>
                  <a:cubicBezTo>
                    <a:pt x="22" y="0"/>
                    <a:pt x="29" y="6"/>
                    <a:pt x="30" y="14"/>
                  </a:cubicBezTo>
                  <a:cubicBezTo>
                    <a:pt x="30" y="23"/>
                    <a:pt x="24" y="29"/>
                    <a:pt x="16" y="30"/>
                  </a:cubicBezTo>
                  <a:close/>
                </a:path>
              </a:pathLst>
            </a:custGeom>
            <a:gradFill>
              <a:gsLst>
                <a:gs pos="0">
                  <a:srgbClr val="1C9FA7"/>
                </a:gs>
                <a:gs pos="100000">
                  <a:srgbClr val="26A2A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38" name="Freeform 46"/>
            <p:cNvSpPr>
              <a:spLocks noEditPoints="1"/>
            </p:cNvSpPr>
            <p:nvPr/>
          </p:nvSpPr>
          <p:spPr bwMode="auto">
            <a:xfrm>
              <a:off x="2828179" y="4625919"/>
              <a:ext cx="162407" cy="162407"/>
            </a:xfrm>
            <a:custGeom>
              <a:avLst/>
              <a:gdLst>
                <a:gd name="T0" fmla="*/ 85 w 85"/>
                <a:gd name="T1" fmla="*/ 45 h 85"/>
                <a:gd name="T2" fmla="*/ 85 w 85"/>
                <a:gd name="T3" fmla="*/ 35 h 85"/>
                <a:gd name="T4" fmla="*/ 76 w 85"/>
                <a:gd name="T5" fmla="*/ 35 h 85"/>
                <a:gd name="T6" fmla="*/ 74 w 85"/>
                <a:gd name="T7" fmla="*/ 28 h 85"/>
                <a:gd name="T8" fmla="*/ 81 w 85"/>
                <a:gd name="T9" fmla="*/ 23 h 85"/>
                <a:gd name="T10" fmla="*/ 75 w 85"/>
                <a:gd name="T11" fmla="*/ 15 h 85"/>
                <a:gd name="T12" fmla="*/ 68 w 85"/>
                <a:gd name="T13" fmla="*/ 19 h 85"/>
                <a:gd name="T14" fmla="*/ 63 w 85"/>
                <a:gd name="T15" fmla="*/ 14 h 85"/>
                <a:gd name="T16" fmla="*/ 66 w 85"/>
                <a:gd name="T17" fmla="*/ 7 h 85"/>
                <a:gd name="T18" fmla="*/ 57 w 85"/>
                <a:gd name="T19" fmla="*/ 2 h 85"/>
                <a:gd name="T20" fmla="*/ 53 w 85"/>
                <a:gd name="T21" fmla="*/ 9 h 85"/>
                <a:gd name="T22" fmla="*/ 46 w 85"/>
                <a:gd name="T23" fmla="*/ 8 h 85"/>
                <a:gd name="T24" fmla="*/ 45 w 85"/>
                <a:gd name="T25" fmla="*/ 0 h 85"/>
                <a:gd name="T26" fmla="*/ 35 w 85"/>
                <a:gd name="T27" fmla="*/ 0 h 85"/>
                <a:gd name="T28" fmla="*/ 35 w 85"/>
                <a:gd name="T29" fmla="*/ 9 h 85"/>
                <a:gd name="T30" fmla="*/ 28 w 85"/>
                <a:gd name="T31" fmla="*/ 11 h 85"/>
                <a:gd name="T32" fmla="*/ 24 w 85"/>
                <a:gd name="T33" fmla="*/ 4 h 85"/>
                <a:gd name="T34" fmla="*/ 15 w 85"/>
                <a:gd name="T35" fmla="*/ 10 h 85"/>
                <a:gd name="T36" fmla="*/ 19 w 85"/>
                <a:gd name="T37" fmla="*/ 17 h 85"/>
                <a:gd name="T38" fmla="*/ 14 w 85"/>
                <a:gd name="T39" fmla="*/ 22 h 85"/>
                <a:gd name="T40" fmla="*/ 7 w 85"/>
                <a:gd name="T41" fmla="*/ 18 h 85"/>
                <a:gd name="T42" fmla="*/ 2 w 85"/>
                <a:gd name="T43" fmla="*/ 28 h 85"/>
                <a:gd name="T44" fmla="*/ 9 w 85"/>
                <a:gd name="T45" fmla="*/ 32 h 85"/>
                <a:gd name="T46" fmla="*/ 8 w 85"/>
                <a:gd name="T47" fmla="*/ 39 h 85"/>
                <a:gd name="T48" fmla="*/ 0 w 85"/>
                <a:gd name="T49" fmla="*/ 39 h 85"/>
                <a:gd name="T50" fmla="*/ 0 w 85"/>
                <a:gd name="T51" fmla="*/ 50 h 85"/>
                <a:gd name="T52" fmla="*/ 9 w 85"/>
                <a:gd name="T53" fmla="*/ 50 h 85"/>
                <a:gd name="T54" fmla="*/ 11 w 85"/>
                <a:gd name="T55" fmla="*/ 57 h 85"/>
                <a:gd name="T56" fmla="*/ 4 w 85"/>
                <a:gd name="T57" fmla="*/ 61 h 85"/>
                <a:gd name="T58" fmla="*/ 10 w 85"/>
                <a:gd name="T59" fmla="*/ 70 h 85"/>
                <a:gd name="T60" fmla="*/ 17 w 85"/>
                <a:gd name="T61" fmla="*/ 66 h 85"/>
                <a:gd name="T62" fmla="*/ 22 w 85"/>
                <a:gd name="T63" fmla="*/ 70 h 85"/>
                <a:gd name="T64" fmla="*/ 18 w 85"/>
                <a:gd name="T65" fmla="*/ 78 h 85"/>
                <a:gd name="T66" fmla="*/ 28 w 85"/>
                <a:gd name="T67" fmla="*/ 83 h 85"/>
                <a:gd name="T68" fmla="*/ 32 w 85"/>
                <a:gd name="T69" fmla="*/ 75 h 85"/>
                <a:gd name="T70" fmla="*/ 39 w 85"/>
                <a:gd name="T71" fmla="*/ 77 h 85"/>
                <a:gd name="T72" fmla="*/ 39 w 85"/>
                <a:gd name="T73" fmla="*/ 85 h 85"/>
                <a:gd name="T74" fmla="*/ 50 w 85"/>
                <a:gd name="T75" fmla="*/ 85 h 85"/>
                <a:gd name="T76" fmla="*/ 50 w 85"/>
                <a:gd name="T77" fmla="*/ 76 h 85"/>
                <a:gd name="T78" fmla="*/ 57 w 85"/>
                <a:gd name="T79" fmla="*/ 74 h 85"/>
                <a:gd name="T80" fmla="*/ 61 w 85"/>
                <a:gd name="T81" fmla="*/ 81 h 85"/>
                <a:gd name="T82" fmla="*/ 70 w 85"/>
                <a:gd name="T83" fmla="*/ 75 h 85"/>
                <a:gd name="T84" fmla="*/ 66 w 85"/>
                <a:gd name="T85" fmla="*/ 68 h 85"/>
                <a:gd name="T86" fmla="*/ 71 w 85"/>
                <a:gd name="T87" fmla="*/ 63 h 85"/>
                <a:gd name="T88" fmla="*/ 78 w 85"/>
                <a:gd name="T89" fmla="*/ 66 h 85"/>
                <a:gd name="T90" fmla="*/ 83 w 85"/>
                <a:gd name="T91" fmla="*/ 57 h 85"/>
                <a:gd name="T92" fmla="*/ 75 w 85"/>
                <a:gd name="T93" fmla="*/ 53 h 85"/>
                <a:gd name="T94" fmla="*/ 77 w 85"/>
                <a:gd name="T95" fmla="*/ 46 h 85"/>
                <a:gd name="T96" fmla="*/ 85 w 85"/>
                <a:gd name="T97" fmla="*/ 45 h 85"/>
                <a:gd name="T98" fmla="*/ 44 w 85"/>
                <a:gd name="T99" fmla="*/ 66 h 85"/>
                <a:gd name="T100" fmla="*/ 18 w 85"/>
                <a:gd name="T101" fmla="*/ 44 h 85"/>
                <a:gd name="T102" fmla="*/ 41 w 85"/>
                <a:gd name="T103" fmla="*/ 18 h 85"/>
                <a:gd name="T104" fmla="*/ 66 w 85"/>
                <a:gd name="T105" fmla="*/ 41 h 85"/>
                <a:gd name="T106" fmla="*/ 44 w 85"/>
                <a:gd name="T107" fmla="*/ 6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 h="85">
                  <a:moveTo>
                    <a:pt x="85" y="45"/>
                  </a:moveTo>
                  <a:cubicBezTo>
                    <a:pt x="85" y="35"/>
                    <a:pt x="85" y="35"/>
                    <a:pt x="85" y="35"/>
                  </a:cubicBezTo>
                  <a:cubicBezTo>
                    <a:pt x="76" y="35"/>
                    <a:pt x="76" y="35"/>
                    <a:pt x="76" y="35"/>
                  </a:cubicBezTo>
                  <a:cubicBezTo>
                    <a:pt x="76" y="33"/>
                    <a:pt x="75" y="30"/>
                    <a:pt x="74" y="28"/>
                  </a:cubicBezTo>
                  <a:cubicBezTo>
                    <a:pt x="81" y="23"/>
                    <a:pt x="81" y="23"/>
                    <a:pt x="81" y="23"/>
                  </a:cubicBezTo>
                  <a:cubicBezTo>
                    <a:pt x="75" y="15"/>
                    <a:pt x="75" y="15"/>
                    <a:pt x="75" y="15"/>
                  </a:cubicBezTo>
                  <a:cubicBezTo>
                    <a:pt x="68" y="19"/>
                    <a:pt x="68" y="19"/>
                    <a:pt x="68" y="19"/>
                  </a:cubicBezTo>
                  <a:cubicBezTo>
                    <a:pt x="66" y="17"/>
                    <a:pt x="65" y="16"/>
                    <a:pt x="63" y="14"/>
                  </a:cubicBezTo>
                  <a:cubicBezTo>
                    <a:pt x="66" y="7"/>
                    <a:pt x="66" y="7"/>
                    <a:pt x="66" y="7"/>
                  </a:cubicBezTo>
                  <a:cubicBezTo>
                    <a:pt x="57" y="2"/>
                    <a:pt x="57" y="2"/>
                    <a:pt x="57" y="2"/>
                  </a:cubicBezTo>
                  <a:cubicBezTo>
                    <a:pt x="53" y="9"/>
                    <a:pt x="53" y="9"/>
                    <a:pt x="53" y="9"/>
                  </a:cubicBezTo>
                  <a:cubicBezTo>
                    <a:pt x="51" y="9"/>
                    <a:pt x="48" y="8"/>
                    <a:pt x="46" y="8"/>
                  </a:cubicBezTo>
                  <a:cubicBezTo>
                    <a:pt x="45" y="0"/>
                    <a:pt x="45" y="0"/>
                    <a:pt x="45" y="0"/>
                  </a:cubicBezTo>
                  <a:cubicBezTo>
                    <a:pt x="35" y="0"/>
                    <a:pt x="35" y="0"/>
                    <a:pt x="35" y="0"/>
                  </a:cubicBezTo>
                  <a:cubicBezTo>
                    <a:pt x="35" y="9"/>
                    <a:pt x="35" y="9"/>
                    <a:pt x="35" y="9"/>
                  </a:cubicBezTo>
                  <a:cubicBezTo>
                    <a:pt x="33" y="9"/>
                    <a:pt x="30" y="10"/>
                    <a:pt x="28" y="11"/>
                  </a:cubicBezTo>
                  <a:cubicBezTo>
                    <a:pt x="24" y="4"/>
                    <a:pt x="24" y="4"/>
                    <a:pt x="24" y="4"/>
                  </a:cubicBezTo>
                  <a:cubicBezTo>
                    <a:pt x="15" y="10"/>
                    <a:pt x="15" y="10"/>
                    <a:pt x="15" y="10"/>
                  </a:cubicBezTo>
                  <a:cubicBezTo>
                    <a:pt x="19" y="17"/>
                    <a:pt x="19" y="17"/>
                    <a:pt x="19" y="17"/>
                  </a:cubicBezTo>
                  <a:cubicBezTo>
                    <a:pt x="17" y="18"/>
                    <a:pt x="16" y="20"/>
                    <a:pt x="14" y="22"/>
                  </a:cubicBezTo>
                  <a:cubicBezTo>
                    <a:pt x="7" y="18"/>
                    <a:pt x="7" y="18"/>
                    <a:pt x="7" y="18"/>
                  </a:cubicBezTo>
                  <a:cubicBezTo>
                    <a:pt x="2" y="28"/>
                    <a:pt x="2" y="28"/>
                    <a:pt x="2" y="28"/>
                  </a:cubicBezTo>
                  <a:cubicBezTo>
                    <a:pt x="9" y="32"/>
                    <a:pt x="9" y="32"/>
                    <a:pt x="9" y="32"/>
                  </a:cubicBezTo>
                  <a:cubicBezTo>
                    <a:pt x="9" y="34"/>
                    <a:pt x="8" y="36"/>
                    <a:pt x="8" y="39"/>
                  </a:cubicBezTo>
                  <a:cubicBezTo>
                    <a:pt x="0" y="39"/>
                    <a:pt x="0" y="39"/>
                    <a:pt x="0" y="39"/>
                  </a:cubicBezTo>
                  <a:cubicBezTo>
                    <a:pt x="0" y="50"/>
                    <a:pt x="0" y="50"/>
                    <a:pt x="0" y="50"/>
                  </a:cubicBezTo>
                  <a:cubicBezTo>
                    <a:pt x="9" y="50"/>
                    <a:pt x="9" y="50"/>
                    <a:pt x="9" y="50"/>
                  </a:cubicBezTo>
                  <a:cubicBezTo>
                    <a:pt x="9" y="52"/>
                    <a:pt x="10" y="54"/>
                    <a:pt x="11" y="57"/>
                  </a:cubicBezTo>
                  <a:cubicBezTo>
                    <a:pt x="4" y="61"/>
                    <a:pt x="4" y="61"/>
                    <a:pt x="4" y="61"/>
                  </a:cubicBezTo>
                  <a:cubicBezTo>
                    <a:pt x="10" y="70"/>
                    <a:pt x="10" y="70"/>
                    <a:pt x="10" y="70"/>
                  </a:cubicBezTo>
                  <a:cubicBezTo>
                    <a:pt x="17" y="66"/>
                    <a:pt x="17" y="66"/>
                    <a:pt x="17" y="66"/>
                  </a:cubicBezTo>
                  <a:cubicBezTo>
                    <a:pt x="18" y="67"/>
                    <a:pt x="20" y="69"/>
                    <a:pt x="22" y="70"/>
                  </a:cubicBezTo>
                  <a:cubicBezTo>
                    <a:pt x="18" y="78"/>
                    <a:pt x="18" y="78"/>
                    <a:pt x="18" y="78"/>
                  </a:cubicBezTo>
                  <a:cubicBezTo>
                    <a:pt x="28" y="83"/>
                    <a:pt x="28" y="83"/>
                    <a:pt x="28" y="83"/>
                  </a:cubicBezTo>
                  <a:cubicBezTo>
                    <a:pt x="32" y="75"/>
                    <a:pt x="32" y="75"/>
                    <a:pt x="32" y="75"/>
                  </a:cubicBezTo>
                  <a:cubicBezTo>
                    <a:pt x="34" y="76"/>
                    <a:pt x="37" y="77"/>
                    <a:pt x="39" y="77"/>
                  </a:cubicBezTo>
                  <a:cubicBezTo>
                    <a:pt x="39" y="85"/>
                    <a:pt x="39" y="85"/>
                    <a:pt x="39" y="85"/>
                  </a:cubicBezTo>
                  <a:cubicBezTo>
                    <a:pt x="50" y="85"/>
                    <a:pt x="50" y="85"/>
                    <a:pt x="50" y="85"/>
                  </a:cubicBezTo>
                  <a:cubicBezTo>
                    <a:pt x="50" y="76"/>
                    <a:pt x="50" y="76"/>
                    <a:pt x="50" y="76"/>
                  </a:cubicBezTo>
                  <a:cubicBezTo>
                    <a:pt x="52" y="76"/>
                    <a:pt x="54" y="75"/>
                    <a:pt x="57" y="74"/>
                  </a:cubicBezTo>
                  <a:cubicBezTo>
                    <a:pt x="61" y="81"/>
                    <a:pt x="61" y="81"/>
                    <a:pt x="61" y="81"/>
                  </a:cubicBezTo>
                  <a:cubicBezTo>
                    <a:pt x="70" y="75"/>
                    <a:pt x="70" y="75"/>
                    <a:pt x="70" y="75"/>
                  </a:cubicBezTo>
                  <a:cubicBezTo>
                    <a:pt x="66" y="68"/>
                    <a:pt x="66" y="68"/>
                    <a:pt x="66" y="68"/>
                  </a:cubicBezTo>
                  <a:cubicBezTo>
                    <a:pt x="67" y="66"/>
                    <a:pt x="69" y="65"/>
                    <a:pt x="71" y="63"/>
                  </a:cubicBezTo>
                  <a:cubicBezTo>
                    <a:pt x="78" y="66"/>
                    <a:pt x="78" y="66"/>
                    <a:pt x="78" y="66"/>
                  </a:cubicBezTo>
                  <a:cubicBezTo>
                    <a:pt x="83" y="57"/>
                    <a:pt x="83" y="57"/>
                    <a:pt x="83" y="57"/>
                  </a:cubicBezTo>
                  <a:cubicBezTo>
                    <a:pt x="75" y="53"/>
                    <a:pt x="75" y="53"/>
                    <a:pt x="75" y="53"/>
                  </a:cubicBezTo>
                  <a:cubicBezTo>
                    <a:pt x="76" y="51"/>
                    <a:pt x="77" y="48"/>
                    <a:pt x="77" y="46"/>
                  </a:cubicBezTo>
                  <a:cubicBezTo>
                    <a:pt x="85" y="45"/>
                    <a:pt x="85" y="45"/>
                    <a:pt x="85" y="45"/>
                  </a:cubicBezTo>
                  <a:close/>
                  <a:moveTo>
                    <a:pt x="44" y="66"/>
                  </a:moveTo>
                  <a:cubicBezTo>
                    <a:pt x="31" y="67"/>
                    <a:pt x="19" y="57"/>
                    <a:pt x="18" y="44"/>
                  </a:cubicBezTo>
                  <a:cubicBezTo>
                    <a:pt x="18" y="30"/>
                    <a:pt x="28" y="19"/>
                    <a:pt x="41" y="18"/>
                  </a:cubicBezTo>
                  <a:cubicBezTo>
                    <a:pt x="54" y="18"/>
                    <a:pt x="66" y="28"/>
                    <a:pt x="66" y="41"/>
                  </a:cubicBezTo>
                  <a:cubicBezTo>
                    <a:pt x="67" y="54"/>
                    <a:pt x="57" y="66"/>
                    <a:pt x="44" y="66"/>
                  </a:cubicBezTo>
                  <a:close/>
                </a:path>
              </a:pathLst>
            </a:custGeom>
            <a:gradFill>
              <a:gsLst>
                <a:gs pos="0">
                  <a:srgbClr val="F54337"/>
                </a:gs>
                <a:gs pos="100000">
                  <a:srgbClr val="D4180A"/>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sp>
          <p:nvSpPr>
            <p:cNvPr id="139" name="Freeform 47"/>
            <p:cNvSpPr/>
            <p:nvPr/>
          </p:nvSpPr>
          <p:spPr bwMode="auto">
            <a:xfrm>
              <a:off x="2885547" y="4683286"/>
              <a:ext cx="47672" cy="47672"/>
            </a:xfrm>
            <a:custGeom>
              <a:avLst/>
              <a:gdLst>
                <a:gd name="T0" fmla="*/ 13 w 25"/>
                <a:gd name="T1" fmla="*/ 25 h 25"/>
                <a:gd name="T2" fmla="*/ 0 w 25"/>
                <a:gd name="T3" fmla="*/ 13 h 25"/>
                <a:gd name="T4" fmla="*/ 12 w 25"/>
                <a:gd name="T5" fmla="*/ 0 h 25"/>
                <a:gd name="T6" fmla="*/ 25 w 25"/>
                <a:gd name="T7" fmla="*/ 12 h 25"/>
                <a:gd name="T8" fmla="*/ 13 w 25"/>
                <a:gd name="T9" fmla="*/ 25 h 25"/>
              </a:gdLst>
              <a:ahLst/>
              <a:cxnLst>
                <a:cxn ang="0">
                  <a:pos x="T0" y="T1"/>
                </a:cxn>
                <a:cxn ang="0">
                  <a:pos x="T2" y="T3"/>
                </a:cxn>
                <a:cxn ang="0">
                  <a:pos x="T4" y="T5"/>
                </a:cxn>
                <a:cxn ang="0">
                  <a:pos x="T6" y="T7"/>
                </a:cxn>
                <a:cxn ang="0">
                  <a:pos x="T8" y="T9"/>
                </a:cxn>
              </a:cxnLst>
              <a:rect l="0" t="0" r="r" b="b"/>
              <a:pathLst>
                <a:path w="25" h="25">
                  <a:moveTo>
                    <a:pt x="13" y="25"/>
                  </a:moveTo>
                  <a:cubicBezTo>
                    <a:pt x="6" y="25"/>
                    <a:pt x="1" y="20"/>
                    <a:pt x="0" y="13"/>
                  </a:cubicBezTo>
                  <a:cubicBezTo>
                    <a:pt x="0" y="6"/>
                    <a:pt x="5" y="1"/>
                    <a:pt x="12" y="0"/>
                  </a:cubicBezTo>
                  <a:cubicBezTo>
                    <a:pt x="18" y="0"/>
                    <a:pt x="24" y="5"/>
                    <a:pt x="25" y="12"/>
                  </a:cubicBezTo>
                  <a:cubicBezTo>
                    <a:pt x="25" y="18"/>
                    <a:pt x="20" y="24"/>
                    <a:pt x="13" y="25"/>
                  </a:cubicBezTo>
                  <a:close/>
                </a:path>
              </a:pathLst>
            </a:custGeom>
            <a:solidFill>
              <a:srgbClr val="EC2F2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p>
          </p:txBody>
        </p:sp>
        <p:sp>
          <p:nvSpPr>
            <p:cNvPr id="140" name="Freeform 48"/>
            <p:cNvSpPr>
              <a:spLocks noEditPoints="1"/>
            </p:cNvSpPr>
            <p:nvPr/>
          </p:nvSpPr>
          <p:spPr bwMode="auto">
            <a:xfrm>
              <a:off x="2262584" y="4046587"/>
              <a:ext cx="217350" cy="218158"/>
            </a:xfrm>
            <a:custGeom>
              <a:avLst/>
              <a:gdLst>
                <a:gd name="T0" fmla="*/ 114 w 114"/>
                <a:gd name="T1" fmla="*/ 61 h 114"/>
                <a:gd name="T2" fmla="*/ 113 w 114"/>
                <a:gd name="T3" fmla="*/ 46 h 114"/>
                <a:gd name="T4" fmla="*/ 102 w 114"/>
                <a:gd name="T5" fmla="*/ 47 h 114"/>
                <a:gd name="T6" fmla="*/ 99 w 114"/>
                <a:gd name="T7" fmla="*/ 38 h 114"/>
                <a:gd name="T8" fmla="*/ 108 w 114"/>
                <a:gd name="T9" fmla="*/ 32 h 114"/>
                <a:gd name="T10" fmla="*/ 101 w 114"/>
                <a:gd name="T11" fmla="*/ 20 h 114"/>
                <a:gd name="T12" fmla="*/ 91 w 114"/>
                <a:gd name="T13" fmla="*/ 26 h 114"/>
                <a:gd name="T14" fmla="*/ 84 w 114"/>
                <a:gd name="T15" fmla="*/ 19 h 114"/>
                <a:gd name="T16" fmla="*/ 89 w 114"/>
                <a:gd name="T17" fmla="*/ 9 h 114"/>
                <a:gd name="T18" fmla="*/ 76 w 114"/>
                <a:gd name="T19" fmla="*/ 3 h 114"/>
                <a:gd name="T20" fmla="*/ 71 w 114"/>
                <a:gd name="T21" fmla="*/ 13 h 114"/>
                <a:gd name="T22" fmla="*/ 62 w 114"/>
                <a:gd name="T23" fmla="*/ 11 h 114"/>
                <a:gd name="T24" fmla="*/ 61 w 114"/>
                <a:gd name="T25" fmla="*/ 0 h 114"/>
                <a:gd name="T26" fmla="*/ 47 w 114"/>
                <a:gd name="T27" fmla="*/ 1 h 114"/>
                <a:gd name="T28" fmla="*/ 48 w 114"/>
                <a:gd name="T29" fmla="*/ 12 h 114"/>
                <a:gd name="T30" fmla="*/ 38 w 114"/>
                <a:gd name="T31" fmla="*/ 15 h 114"/>
                <a:gd name="T32" fmla="*/ 32 w 114"/>
                <a:gd name="T33" fmla="*/ 6 h 114"/>
                <a:gd name="T34" fmla="*/ 20 w 114"/>
                <a:gd name="T35" fmla="*/ 13 h 114"/>
                <a:gd name="T36" fmla="*/ 26 w 114"/>
                <a:gd name="T37" fmla="*/ 23 h 114"/>
                <a:gd name="T38" fmla="*/ 20 w 114"/>
                <a:gd name="T39" fmla="*/ 30 h 114"/>
                <a:gd name="T40" fmla="*/ 10 w 114"/>
                <a:gd name="T41" fmla="*/ 25 h 114"/>
                <a:gd name="T42" fmla="*/ 4 w 114"/>
                <a:gd name="T43" fmla="*/ 38 h 114"/>
                <a:gd name="T44" fmla="*/ 14 w 114"/>
                <a:gd name="T45" fmla="*/ 43 h 114"/>
                <a:gd name="T46" fmla="*/ 12 w 114"/>
                <a:gd name="T47" fmla="*/ 52 h 114"/>
                <a:gd name="T48" fmla="*/ 0 w 114"/>
                <a:gd name="T49" fmla="*/ 53 h 114"/>
                <a:gd name="T50" fmla="*/ 1 w 114"/>
                <a:gd name="T51" fmla="*/ 67 h 114"/>
                <a:gd name="T52" fmla="*/ 12 w 114"/>
                <a:gd name="T53" fmla="*/ 66 h 114"/>
                <a:gd name="T54" fmla="*/ 15 w 114"/>
                <a:gd name="T55" fmla="*/ 76 h 114"/>
                <a:gd name="T56" fmla="*/ 6 w 114"/>
                <a:gd name="T57" fmla="*/ 82 h 114"/>
                <a:gd name="T58" fmla="*/ 14 w 114"/>
                <a:gd name="T59" fmla="*/ 94 h 114"/>
                <a:gd name="T60" fmla="*/ 23 w 114"/>
                <a:gd name="T61" fmla="*/ 88 h 114"/>
                <a:gd name="T62" fmla="*/ 30 w 114"/>
                <a:gd name="T63" fmla="*/ 94 h 114"/>
                <a:gd name="T64" fmla="*/ 25 w 114"/>
                <a:gd name="T65" fmla="*/ 104 h 114"/>
                <a:gd name="T66" fmla="*/ 38 w 114"/>
                <a:gd name="T67" fmla="*/ 110 h 114"/>
                <a:gd name="T68" fmla="*/ 43 w 114"/>
                <a:gd name="T69" fmla="*/ 100 h 114"/>
                <a:gd name="T70" fmla="*/ 53 w 114"/>
                <a:gd name="T71" fmla="*/ 102 h 114"/>
                <a:gd name="T72" fmla="*/ 53 w 114"/>
                <a:gd name="T73" fmla="*/ 114 h 114"/>
                <a:gd name="T74" fmla="*/ 67 w 114"/>
                <a:gd name="T75" fmla="*/ 113 h 114"/>
                <a:gd name="T76" fmla="*/ 67 w 114"/>
                <a:gd name="T77" fmla="*/ 102 h 114"/>
                <a:gd name="T78" fmla="*/ 76 w 114"/>
                <a:gd name="T79" fmla="*/ 99 h 114"/>
                <a:gd name="T80" fmla="*/ 82 w 114"/>
                <a:gd name="T81" fmla="*/ 108 h 114"/>
                <a:gd name="T82" fmla="*/ 94 w 114"/>
                <a:gd name="T83" fmla="*/ 100 h 114"/>
                <a:gd name="T84" fmla="*/ 88 w 114"/>
                <a:gd name="T85" fmla="*/ 91 h 114"/>
                <a:gd name="T86" fmla="*/ 95 w 114"/>
                <a:gd name="T87" fmla="*/ 83 h 114"/>
                <a:gd name="T88" fmla="*/ 105 w 114"/>
                <a:gd name="T89" fmla="*/ 88 h 114"/>
                <a:gd name="T90" fmla="*/ 111 w 114"/>
                <a:gd name="T91" fmla="*/ 76 h 114"/>
                <a:gd name="T92" fmla="*/ 101 w 114"/>
                <a:gd name="T93" fmla="*/ 71 h 114"/>
                <a:gd name="T94" fmla="*/ 103 w 114"/>
                <a:gd name="T95" fmla="*/ 61 h 114"/>
                <a:gd name="T96" fmla="*/ 114 w 114"/>
                <a:gd name="T97" fmla="*/ 61 h 114"/>
                <a:gd name="T98" fmla="*/ 59 w 114"/>
                <a:gd name="T99" fmla="*/ 88 h 114"/>
                <a:gd name="T100" fmla="*/ 25 w 114"/>
                <a:gd name="T101" fmla="*/ 59 h 114"/>
                <a:gd name="T102" fmla="*/ 55 w 114"/>
                <a:gd name="T103" fmla="*/ 25 h 114"/>
                <a:gd name="T104" fmla="*/ 89 w 114"/>
                <a:gd name="T105" fmla="*/ 55 h 114"/>
                <a:gd name="T106" fmla="*/ 59 w 114"/>
                <a:gd name="T10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4" h="114">
                  <a:moveTo>
                    <a:pt x="114" y="61"/>
                  </a:moveTo>
                  <a:cubicBezTo>
                    <a:pt x="113" y="46"/>
                    <a:pt x="113" y="46"/>
                    <a:pt x="113" y="46"/>
                  </a:cubicBezTo>
                  <a:cubicBezTo>
                    <a:pt x="102" y="47"/>
                    <a:pt x="102" y="47"/>
                    <a:pt x="102" y="47"/>
                  </a:cubicBezTo>
                  <a:cubicBezTo>
                    <a:pt x="101" y="44"/>
                    <a:pt x="100" y="41"/>
                    <a:pt x="99" y="38"/>
                  </a:cubicBezTo>
                  <a:cubicBezTo>
                    <a:pt x="108" y="32"/>
                    <a:pt x="108" y="32"/>
                    <a:pt x="108" y="32"/>
                  </a:cubicBezTo>
                  <a:cubicBezTo>
                    <a:pt x="101" y="20"/>
                    <a:pt x="101" y="20"/>
                    <a:pt x="101" y="20"/>
                  </a:cubicBezTo>
                  <a:cubicBezTo>
                    <a:pt x="91" y="26"/>
                    <a:pt x="91" y="26"/>
                    <a:pt x="91" y="26"/>
                  </a:cubicBezTo>
                  <a:cubicBezTo>
                    <a:pt x="89" y="23"/>
                    <a:pt x="87" y="21"/>
                    <a:pt x="84" y="19"/>
                  </a:cubicBezTo>
                  <a:cubicBezTo>
                    <a:pt x="89" y="9"/>
                    <a:pt x="89" y="9"/>
                    <a:pt x="89" y="9"/>
                  </a:cubicBezTo>
                  <a:cubicBezTo>
                    <a:pt x="76" y="3"/>
                    <a:pt x="76" y="3"/>
                    <a:pt x="76" y="3"/>
                  </a:cubicBezTo>
                  <a:cubicBezTo>
                    <a:pt x="71" y="13"/>
                    <a:pt x="71" y="13"/>
                    <a:pt x="71" y="13"/>
                  </a:cubicBezTo>
                  <a:cubicBezTo>
                    <a:pt x="68" y="12"/>
                    <a:pt x="65" y="11"/>
                    <a:pt x="62" y="11"/>
                  </a:cubicBezTo>
                  <a:cubicBezTo>
                    <a:pt x="61" y="0"/>
                    <a:pt x="61" y="0"/>
                    <a:pt x="61" y="0"/>
                  </a:cubicBezTo>
                  <a:cubicBezTo>
                    <a:pt x="47" y="1"/>
                    <a:pt x="47" y="1"/>
                    <a:pt x="47" y="1"/>
                  </a:cubicBezTo>
                  <a:cubicBezTo>
                    <a:pt x="48" y="12"/>
                    <a:pt x="48" y="12"/>
                    <a:pt x="48" y="12"/>
                  </a:cubicBezTo>
                  <a:cubicBezTo>
                    <a:pt x="44" y="12"/>
                    <a:pt x="41" y="14"/>
                    <a:pt x="38" y="15"/>
                  </a:cubicBezTo>
                  <a:cubicBezTo>
                    <a:pt x="32" y="6"/>
                    <a:pt x="32" y="6"/>
                    <a:pt x="32" y="6"/>
                  </a:cubicBezTo>
                  <a:cubicBezTo>
                    <a:pt x="20" y="13"/>
                    <a:pt x="20" y="13"/>
                    <a:pt x="20" y="13"/>
                  </a:cubicBezTo>
                  <a:cubicBezTo>
                    <a:pt x="26" y="23"/>
                    <a:pt x="26" y="23"/>
                    <a:pt x="26" y="23"/>
                  </a:cubicBezTo>
                  <a:cubicBezTo>
                    <a:pt x="24" y="25"/>
                    <a:pt x="22" y="27"/>
                    <a:pt x="20" y="30"/>
                  </a:cubicBezTo>
                  <a:cubicBezTo>
                    <a:pt x="10" y="25"/>
                    <a:pt x="10" y="25"/>
                    <a:pt x="10" y="25"/>
                  </a:cubicBezTo>
                  <a:cubicBezTo>
                    <a:pt x="4" y="38"/>
                    <a:pt x="4" y="38"/>
                    <a:pt x="4" y="38"/>
                  </a:cubicBezTo>
                  <a:cubicBezTo>
                    <a:pt x="14" y="43"/>
                    <a:pt x="14" y="43"/>
                    <a:pt x="14" y="43"/>
                  </a:cubicBezTo>
                  <a:cubicBezTo>
                    <a:pt x="13" y="46"/>
                    <a:pt x="12" y="49"/>
                    <a:pt x="12" y="52"/>
                  </a:cubicBezTo>
                  <a:cubicBezTo>
                    <a:pt x="0" y="53"/>
                    <a:pt x="0" y="53"/>
                    <a:pt x="0" y="53"/>
                  </a:cubicBezTo>
                  <a:cubicBezTo>
                    <a:pt x="1" y="67"/>
                    <a:pt x="1" y="67"/>
                    <a:pt x="1" y="67"/>
                  </a:cubicBezTo>
                  <a:cubicBezTo>
                    <a:pt x="12" y="66"/>
                    <a:pt x="12" y="66"/>
                    <a:pt x="12" y="66"/>
                  </a:cubicBezTo>
                  <a:cubicBezTo>
                    <a:pt x="13" y="70"/>
                    <a:pt x="14" y="73"/>
                    <a:pt x="15" y="76"/>
                  </a:cubicBezTo>
                  <a:cubicBezTo>
                    <a:pt x="6" y="82"/>
                    <a:pt x="6" y="82"/>
                    <a:pt x="6" y="82"/>
                  </a:cubicBezTo>
                  <a:cubicBezTo>
                    <a:pt x="14" y="94"/>
                    <a:pt x="14" y="94"/>
                    <a:pt x="14" y="94"/>
                  </a:cubicBezTo>
                  <a:cubicBezTo>
                    <a:pt x="23" y="88"/>
                    <a:pt x="23" y="88"/>
                    <a:pt x="23" y="88"/>
                  </a:cubicBezTo>
                  <a:cubicBezTo>
                    <a:pt x="25" y="90"/>
                    <a:pt x="28" y="92"/>
                    <a:pt x="30" y="94"/>
                  </a:cubicBezTo>
                  <a:cubicBezTo>
                    <a:pt x="25" y="104"/>
                    <a:pt x="25" y="104"/>
                    <a:pt x="25" y="104"/>
                  </a:cubicBezTo>
                  <a:cubicBezTo>
                    <a:pt x="38" y="110"/>
                    <a:pt x="38" y="110"/>
                    <a:pt x="38" y="110"/>
                  </a:cubicBezTo>
                  <a:cubicBezTo>
                    <a:pt x="43" y="100"/>
                    <a:pt x="43" y="100"/>
                    <a:pt x="43" y="100"/>
                  </a:cubicBezTo>
                  <a:cubicBezTo>
                    <a:pt x="46" y="101"/>
                    <a:pt x="49" y="102"/>
                    <a:pt x="53" y="102"/>
                  </a:cubicBezTo>
                  <a:cubicBezTo>
                    <a:pt x="53" y="114"/>
                    <a:pt x="53" y="114"/>
                    <a:pt x="53" y="114"/>
                  </a:cubicBezTo>
                  <a:cubicBezTo>
                    <a:pt x="67" y="113"/>
                    <a:pt x="67" y="113"/>
                    <a:pt x="67" y="113"/>
                  </a:cubicBezTo>
                  <a:cubicBezTo>
                    <a:pt x="67" y="102"/>
                    <a:pt x="67" y="102"/>
                    <a:pt x="67" y="102"/>
                  </a:cubicBezTo>
                  <a:cubicBezTo>
                    <a:pt x="70" y="101"/>
                    <a:pt x="73" y="100"/>
                    <a:pt x="76" y="99"/>
                  </a:cubicBezTo>
                  <a:cubicBezTo>
                    <a:pt x="82" y="108"/>
                    <a:pt x="82" y="108"/>
                    <a:pt x="82" y="108"/>
                  </a:cubicBezTo>
                  <a:cubicBezTo>
                    <a:pt x="94" y="100"/>
                    <a:pt x="94" y="100"/>
                    <a:pt x="94" y="100"/>
                  </a:cubicBezTo>
                  <a:cubicBezTo>
                    <a:pt x="88" y="91"/>
                    <a:pt x="88" y="91"/>
                    <a:pt x="88" y="91"/>
                  </a:cubicBezTo>
                  <a:cubicBezTo>
                    <a:pt x="90" y="89"/>
                    <a:pt x="93" y="86"/>
                    <a:pt x="95" y="83"/>
                  </a:cubicBezTo>
                  <a:cubicBezTo>
                    <a:pt x="105" y="88"/>
                    <a:pt x="105" y="88"/>
                    <a:pt x="105" y="88"/>
                  </a:cubicBezTo>
                  <a:cubicBezTo>
                    <a:pt x="111" y="76"/>
                    <a:pt x="111" y="76"/>
                    <a:pt x="111" y="76"/>
                  </a:cubicBezTo>
                  <a:cubicBezTo>
                    <a:pt x="101" y="71"/>
                    <a:pt x="101" y="71"/>
                    <a:pt x="101" y="71"/>
                  </a:cubicBezTo>
                  <a:cubicBezTo>
                    <a:pt x="102" y="68"/>
                    <a:pt x="103" y="65"/>
                    <a:pt x="103" y="61"/>
                  </a:cubicBezTo>
                  <a:cubicBezTo>
                    <a:pt x="114" y="61"/>
                    <a:pt x="114" y="61"/>
                    <a:pt x="114" y="61"/>
                  </a:cubicBezTo>
                  <a:close/>
                  <a:moveTo>
                    <a:pt x="59" y="88"/>
                  </a:moveTo>
                  <a:cubicBezTo>
                    <a:pt x="41" y="89"/>
                    <a:pt x="26" y="76"/>
                    <a:pt x="25" y="59"/>
                  </a:cubicBezTo>
                  <a:cubicBezTo>
                    <a:pt x="24" y="41"/>
                    <a:pt x="38" y="26"/>
                    <a:pt x="55" y="25"/>
                  </a:cubicBezTo>
                  <a:cubicBezTo>
                    <a:pt x="73" y="24"/>
                    <a:pt x="88" y="37"/>
                    <a:pt x="89" y="55"/>
                  </a:cubicBezTo>
                  <a:cubicBezTo>
                    <a:pt x="90" y="72"/>
                    <a:pt x="77" y="87"/>
                    <a:pt x="59" y="88"/>
                  </a:cubicBezTo>
                  <a:close/>
                </a:path>
              </a:pathLst>
            </a:custGeom>
            <a:solidFill>
              <a:srgbClr val="EC2F2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p>
          </p:txBody>
        </p:sp>
        <p:sp>
          <p:nvSpPr>
            <p:cNvPr id="141" name="Freeform 49"/>
            <p:cNvSpPr/>
            <p:nvPr/>
          </p:nvSpPr>
          <p:spPr bwMode="auto">
            <a:xfrm>
              <a:off x="2340959" y="4123346"/>
              <a:ext cx="63024" cy="63024"/>
            </a:xfrm>
            <a:custGeom>
              <a:avLst/>
              <a:gdLst>
                <a:gd name="T0" fmla="*/ 17 w 33"/>
                <a:gd name="T1" fmla="*/ 33 h 33"/>
                <a:gd name="T2" fmla="*/ 0 w 33"/>
                <a:gd name="T3" fmla="*/ 18 h 33"/>
                <a:gd name="T4" fmla="*/ 15 w 33"/>
                <a:gd name="T5" fmla="*/ 1 h 33"/>
                <a:gd name="T6" fmla="*/ 32 w 33"/>
                <a:gd name="T7" fmla="*/ 16 h 33"/>
                <a:gd name="T8" fmla="*/ 17 w 33"/>
                <a:gd name="T9" fmla="*/ 33 h 33"/>
              </a:gdLst>
              <a:ahLst/>
              <a:cxnLst>
                <a:cxn ang="0">
                  <a:pos x="T0" y="T1"/>
                </a:cxn>
                <a:cxn ang="0">
                  <a:pos x="T2" y="T3"/>
                </a:cxn>
                <a:cxn ang="0">
                  <a:pos x="T4" y="T5"/>
                </a:cxn>
                <a:cxn ang="0">
                  <a:pos x="T6" y="T7"/>
                </a:cxn>
                <a:cxn ang="0">
                  <a:pos x="T8" y="T9"/>
                </a:cxn>
              </a:cxnLst>
              <a:rect l="0" t="0" r="r" b="b"/>
              <a:pathLst>
                <a:path w="33" h="33">
                  <a:moveTo>
                    <a:pt x="17" y="33"/>
                  </a:moveTo>
                  <a:cubicBezTo>
                    <a:pt x="8" y="33"/>
                    <a:pt x="1" y="27"/>
                    <a:pt x="0" y="18"/>
                  </a:cubicBezTo>
                  <a:cubicBezTo>
                    <a:pt x="0" y="9"/>
                    <a:pt x="6" y="1"/>
                    <a:pt x="15" y="1"/>
                  </a:cubicBezTo>
                  <a:cubicBezTo>
                    <a:pt x="24" y="0"/>
                    <a:pt x="32" y="7"/>
                    <a:pt x="32" y="16"/>
                  </a:cubicBezTo>
                  <a:cubicBezTo>
                    <a:pt x="33" y="25"/>
                    <a:pt x="26" y="32"/>
                    <a:pt x="17" y="33"/>
                  </a:cubicBezTo>
                  <a:close/>
                </a:path>
              </a:pathLst>
            </a:custGeom>
            <a:gradFill>
              <a:gsLst>
                <a:gs pos="0">
                  <a:srgbClr val="355766"/>
                </a:gs>
                <a:gs pos="100000">
                  <a:srgbClr val="294E5E"/>
                </a:gs>
              </a:gsLst>
              <a:lin ang="5400000" scaled="1"/>
            </a:gradFill>
            <a:ln>
              <a:noFill/>
            </a:ln>
            <a:effectLst>
              <a:outerShdw blurRad="241300" dist="63500" dir="5400000" algn="t" rotWithShape="0">
                <a:prstClr val="black">
                  <a:alpha val="28000"/>
                </a:prstClr>
              </a:outerShdw>
            </a:effec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a:solidFill>
                  <a:prstClr val="black"/>
                </a:solidFill>
              </a:endParaRPr>
            </a:p>
          </p:txBody>
        </p:sp>
      </p:grpSp>
      <p:sp>
        <p:nvSpPr>
          <p:cNvPr id="7174" name="文本框 2"/>
          <p:cNvSpPr txBox="1">
            <a:spLocks noChangeArrowheads="1"/>
          </p:cNvSpPr>
          <p:nvPr/>
        </p:nvSpPr>
        <p:spPr bwMode="auto">
          <a:xfrm>
            <a:off x="6122194" y="4837510"/>
            <a:ext cx="2736056"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350" dirty="0"/>
              <a:t>马健兵</a:t>
            </a:r>
            <a:endParaRPr lang="en-US" altLang="zh-CN" sz="1350" dirty="0"/>
          </a:p>
          <a:p>
            <a:r>
              <a:rPr lang="en-US" altLang="zh-CN" sz="1350" dirty="0"/>
              <a:t>mjb@cuit.edu.cn</a:t>
            </a:r>
            <a:endParaRPr lang="zh-CN" altLang="en-US" sz="1350" dirty="0"/>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iterate type="lt">
                                    <p:tmPct val="18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84"/>
                                        </p:tgtEl>
                                        <p:attrNameLst>
                                          <p:attrName>style.visibility</p:attrName>
                                        </p:attrNameLst>
                                      </p:cBhvr>
                                      <p:to>
                                        <p:strVal val="visible"/>
                                      </p:to>
                                    </p:set>
                                    <p:anim calcmode="lin" valueType="num">
                                      <p:cBhvr additive="base">
                                        <p:cTn id="12" dur="500" fill="hold"/>
                                        <p:tgtEl>
                                          <p:spTgt spid="84"/>
                                        </p:tgtEl>
                                        <p:attrNameLst>
                                          <p:attrName>ppt_x</p:attrName>
                                        </p:attrNameLst>
                                      </p:cBhvr>
                                      <p:tavLst>
                                        <p:tav tm="0">
                                          <p:val>
                                            <p:strVal val="1+#ppt_w/2"/>
                                          </p:val>
                                        </p:tav>
                                        <p:tav tm="100000">
                                          <p:val>
                                            <p:strVal val="#ppt_x"/>
                                          </p:val>
                                        </p:tav>
                                      </p:tavLst>
                                    </p:anim>
                                    <p:anim calcmode="lin" valueType="num">
                                      <p:cBhvr additive="base">
                                        <p:cTn id="13" dur="500" fill="hold"/>
                                        <p:tgtEl>
                                          <p:spTgt spid="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1630045"/>
          </a:xfrm>
          <a:prstGeom prst="rect">
            <a:avLst/>
          </a:prstGeom>
        </p:spPr>
        <p:txBody>
          <a:bodyPr wrap="square">
            <a:spAutoFit/>
          </a:bodyPr>
          <a:lstStyle/>
          <a:p>
            <a:pPr marL="285750" indent="-285750">
              <a:buFont typeface="Arial" panose="020B0604020202020204" pitchFamily="34" charset="0"/>
              <a:buChar char="•"/>
            </a:pPr>
            <a:r>
              <a:rPr lang="zh-CN" altLang="en-US" sz="1600" dirty="0"/>
              <a:t>数据挖掘是大数据中最关键、最有价值的工作</a:t>
            </a:r>
            <a:endParaRPr lang="en-US" altLang="zh-CN" sz="1600" dirty="0"/>
          </a:p>
          <a:p>
            <a:pPr marL="285750" indent="-285750">
              <a:buFont typeface="Arial" panose="020B0604020202020204" pitchFamily="34" charset="0"/>
              <a:buChar char="•"/>
            </a:pPr>
            <a:endParaRPr lang="en-US" altLang="zh-CN" dirty="0"/>
          </a:p>
          <a:p>
            <a:r>
              <a:rPr lang="zh-CN" altLang="en-US" dirty="0"/>
              <a:t>大数据挖掘的特性：</a:t>
            </a:r>
            <a:endParaRPr lang="zh-CN" altLang="en-US" dirty="0"/>
          </a:p>
          <a:p>
            <a:pPr marL="285750" indent="-285750">
              <a:buFont typeface="Arial" panose="020B0604020202020204" pitchFamily="34" charset="0"/>
              <a:buChar char="•"/>
            </a:pPr>
            <a:r>
              <a:rPr lang="zh-CN" altLang="en-US" sz="1600" dirty="0"/>
              <a:t>应用性</a:t>
            </a:r>
            <a:endParaRPr lang="en-US" altLang="zh-CN" sz="1600" dirty="0"/>
          </a:p>
          <a:p>
            <a:pPr marL="285750" indent="-285750">
              <a:buFont typeface="Arial" panose="020B0604020202020204" pitchFamily="34" charset="0"/>
              <a:buChar char="•"/>
            </a:pPr>
            <a:r>
              <a:rPr lang="zh-CN" altLang="zh-CN" sz="1600" dirty="0"/>
              <a:t>工程性</a:t>
            </a:r>
            <a:endParaRPr lang="en-US" altLang="zh-CN" sz="1600" dirty="0"/>
          </a:p>
          <a:p>
            <a:pPr marL="285750" indent="-285750">
              <a:buFont typeface="Arial" panose="020B0604020202020204" pitchFamily="34" charset="0"/>
              <a:buChar char="•"/>
            </a:pPr>
            <a:r>
              <a:rPr lang="zh-CN" altLang="zh-CN" sz="1600" dirty="0"/>
              <a:t>集合性</a:t>
            </a:r>
            <a:endParaRPr lang="zh-CN" altLang="en-US" sz="1600" dirty="0"/>
          </a:p>
        </p:txBody>
      </p:sp>
      <p:sp>
        <p:nvSpPr>
          <p:cNvPr id="82" name="矩形 81"/>
          <p:cNvSpPr/>
          <p:nvPr/>
        </p:nvSpPr>
        <p:spPr>
          <a:xfrm>
            <a:off x="259814" y="874479"/>
            <a:ext cx="2616422" cy="369332"/>
          </a:xfrm>
          <a:prstGeom prst="rect">
            <a:avLst/>
          </a:prstGeom>
        </p:spPr>
        <p:txBody>
          <a:bodyPr wrap="none">
            <a:spAutoFit/>
          </a:bodyPr>
          <a:lstStyle/>
          <a:p>
            <a:r>
              <a:rPr lang="en-US" altLang="zh-CN" dirty="0"/>
              <a:t>1.1.3 </a:t>
            </a:r>
            <a:r>
              <a:rPr lang="zh-CN" altLang="en-US" dirty="0"/>
              <a:t>大数据挖掘的特性</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1.1</a:t>
            </a:r>
            <a:r>
              <a:rPr lang="zh-CN" altLang="en-US" sz="2100" b="1" spc="225" dirty="0">
                <a:solidFill>
                  <a:prstClr val="white"/>
                </a:solidFill>
              </a:rPr>
              <a:t>数据挖掘基本概念</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1873" y="3575368"/>
            <a:ext cx="2162175" cy="2105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830997"/>
          </a:xfrm>
          <a:prstGeom prst="rect">
            <a:avLst/>
          </a:prstGeom>
        </p:spPr>
        <p:txBody>
          <a:bodyPr wrap="square">
            <a:spAutoFit/>
          </a:bodyPr>
          <a:lstStyle/>
          <a:p>
            <a:pPr marL="285750" indent="-285750">
              <a:buFont typeface="Arial" panose="020B0604020202020204" pitchFamily="34" charset="0"/>
              <a:buChar char="•"/>
            </a:pPr>
            <a:r>
              <a:rPr lang="en-US" altLang="zh-CN" sz="1600" dirty="0"/>
              <a:t>1999</a:t>
            </a:r>
            <a:r>
              <a:rPr lang="zh-CN" altLang="en-US" sz="1600" dirty="0"/>
              <a:t>年，欧盟创建了跨行业的数据挖掘标准流程</a:t>
            </a:r>
            <a:r>
              <a:rPr lang="en-US" altLang="zh-CN" sz="1600" dirty="0"/>
              <a:t>CRISP-DM</a:t>
            </a:r>
            <a:r>
              <a:rPr lang="zh-CN" altLang="en-US" sz="1600" dirty="0"/>
              <a:t>，提供了一个数据挖掘生命周期的全面评述，包括业务理解、数据理解及收集、数据准备、数据建模、模型评估与部署六个阶段。</a:t>
            </a:r>
            <a:endParaRPr lang="en-US" altLang="zh-CN" dirty="0"/>
          </a:p>
        </p:txBody>
      </p:sp>
      <p:sp>
        <p:nvSpPr>
          <p:cNvPr id="82" name="矩形 81"/>
          <p:cNvSpPr/>
          <p:nvPr/>
        </p:nvSpPr>
        <p:spPr>
          <a:xfrm>
            <a:off x="259814" y="874479"/>
            <a:ext cx="2385589" cy="369332"/>
          </a:xfrm>
          <a:prstGeom prst="rect">
            <a:avLst/>
          </a:prstGeom>
        </p:spPr>
        <p:txBody>
          <a:bodyPr wrap="none">
            <a:spAutoFit/>
          </a:bodyPr>
          <a:lstStyle/>
          <a:p>
            <a:r>
              <a:rPr lang="en-US" altLang="zh-CN" dirty="0"/>
              <a:t>1.1.4 </a:t>
            </a:r>
            <a:r>
              <a:rPr lang="zh-CN" altLang="en-US" dirty="0"/>
              <a:t>数据挖掘的过程</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1.1</a:t>
            </a:r>
            <a:r>
              <a:rPr lang="zh-CN" altLang="en-US" sz="2100" b="1" spc="225" dirty="0">
                <a:solidFill>
                  <a:prstClr val="white"/>
                </a:solidFill>
              </a:rPr>
              <a:t>数据挖掘基本概念</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85740" y="2257844"/>
            <a:ext cx="3962896" cy="37326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1741834" y="2657795"/>
            <a:ext cx="5693399" cy="426279"/>
            <a:chOff x="1807265" y="3866296"/>
            <a:chExt cx="5693399" cy="426279"/>
          </a:xfrm>
          <a:solidFill>
            <a:srgbClr val="000066"/>
          </a:solidFill>
        </p:grpSpPr>
        <p:sp>
          <p:nvSpPr>
            <p:cNvPr id="39" name="圆角矩形 38"/>
            <p:cNvSpPr/>
            <p:nvPr/>
          </p:nvSpPr>
          <p:spPr>
            <a:xfrm>
              <a:off x="1807265" y="3866296"/>
              <a:ext cx="5693399" cy="394200"/>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7" name="矩形 46"/>
            <p:cNvSpPr/>
            <p:nvPr/>
          </p:nvSpPr>
          <p:spPr>
            <a:xfrm>
              <a:off x="1881814" y="3877077"/>
              <a:ext cx="4230645" cy="415498"/>
            </a:xfrm>
            <a:prstGeom prst="rect">
              <a:avLst/>
            </a:prstGeom>
            <a:noFill/>
          </p:spPr>
          <p:txBody>
            <a:bodyPr wrap="none">
              <a:spAutoFit/>
            </a:bodyPr>
            <a:lstStyle/>
            <a:p>
              <a:r>
                <a:rPr lang="en-US" altLang="zh-CN" sz="2100" spc="225" dirty="0">
                  <a:solidFill>
                    <a:schemeClr val="bg1"/>
                  </a:solidFill>
                  <a:latin typeface="微软雅黑" panose="020B0503020204020204" pitchFamily="34" charset="-122"/>
                  <a:ea typeface="微软雅黑" panose="020B0503020204020204" pitchFamily="34" charset="-122"/>
                </a:rPr>
                <a:t>1.2</a:t>
              </a:r>
              <a:r>
                <a:rPr lang="zh-CN" altLang="en-US" sz="2100" spc="225" dirty="0">
                  <a:solidFill>
                    <a:schemeClr val="bg1"/>
                  </a:solidFill>
                  <a:latin typeface="微软雅黑" panose="020B0503020204020204" pitchFamily="34" charset="-122"/>
                  <a:ea typeface="微软雅黑" panose="020B0503020204020204" pitchFamily="34" charset="-122"/>
                </a:rPr>
                <a:t>　数据挖掘起源及发展历史</a:t>
              </a:r>
              <a:endParaRPr lang="zh-CN" altLang="en-US" sz="2100" spc="225" dirty="0">
                <a:solidFill>
                  <a:schemeClr val="bg1"/>
                </a:solidFill>
                <a:latin typeface="微软雅黑" panose="020B0503020204020204" pitchFamily="34" charset="-122"/>
                <a:ea typeface="微软雅黑" panose="020B0503020204020204" pitchFamily="34" charset="-122"/>
              </a:endParaRPr>
            </a:p>
          </p:txBody>
        </p:sp>
      </p:grpSp>
      <p:sp>
        <p:nvSpPr>
          <p:cNvPr id="32" name="矩形 31"/>
          <p:cNvSpPr/>
          <p:nvPr/>
        </p:nvSpPr>
        <p:spPr>
          <a:xfrm>
            <a:off x="-7143" y="-9147"/>
            <a:ext cx="9158090" cy="38219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6" name="矩形 35"/>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1" name="组合 30"/>
          <p:cNvGrpSpPr/>
          <p:nvPr/>
        </p:nvGrpSpPr>
        <p:grpSpPr>
          <a:xfrm>
            <a:off x="690257" y="966177"/>
            <a:ext cx="7832784" cy="781050"/>
            <a:chOff x="2788580" y="1152524"/>
            <a:chExt cx="3730770" cy="781050"/>
          </a:xfrm>
          <a:solidFill>
            <a:srgbClr val="000066"/>
          </a:solidFill>
        </p:grpSpPr>
        <p:grpSp>
          <p:nvGrpSpPr>
            <p:cNvPr id="34" name="组合 33"/>
            <p:cNvGrpSpPr/>
            <p:nvPr/>
          </p:nvGrpSpPr>
          <p:grpSpPr>
            <a:xfrm>
              <a:off x="2788580" y="1152524"/>
              <a:ext cx="3730770" cy="781050"/>
              <a:chOff x="3725790" y="847725"/>
              <a:chExt cx="3730770" cy="781050"/>
            </a:xfrm>
            <a:grpFill/>
          </p:grpSpPr>
          <p:grpSp>
            <p:nvGrpSpPr>
              <p:cNvPr id="40" name="组合 39"/>
              <p:cNvGrpSpPr/>
              <p:nvPr/>
            </p:nvGrpSpPr>
            <p:grpSpPr>
              <a:xfrm>
                <a:off x="3725790" y="1019175"/>
                <a:ext cx="627135" cy="609600"/>
                <a:chOff x="3725790" y="1019175"/>
                <a:chExt cx="627135" cy="609600"/>
              </a:xfrm>
              <a:grpFill/>
            </p:grpSpPr>
            <p:sp>
              <p:nvSpPr>
                <p:cNvPr id="45" name="任意多边形 44"/>
                <p:cNvSpPr/>
                <p:nvPr/>
              </p:nvSpPr>
              <p:spPr>
                <a:xfrm>
                  <a:off x="3725790" y="1019175"/>
                  <a:ext cx="627135" cy="609600"/>
                </a:xfrm>
                <a:custGeom>
                  <a:avLst/>
                  <a:gdLst>
                    <a:gd name="connsiteX0" fmla="*/ 0 w 627135"/>
                    <a:gd name="connsiteY0" fmla="*/ 0 h 609600"/>
                    <a:gd name="connsiteX1" fmla="*/ 627135 w 627135"/>
                    <a:gd name="connsiteY1" fmla="*/ 0 h 609600"/>
                    <a:gd name="connsiteX2" fmla="*/ 627135 w 627135"/>
                    <a:gd name="connsiteY2" fmla="*/ 609600 h 609600"/>
                    <a:gd name="connsiteX3" fmla="*/ 1783 w 627135"/>
                    <a:gd name="connsiteY3" fmla="*/ 609600 h 609600"/>
                    <a:gd name="connsiteX4" fmla="*/ 305666 w 627135"/>
                    <a:gd name="connsiteY4" fmla="*/ 300804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35" h="609600">
                      <a:moveTo>
                        <a:pt x="0" y="0"/>
                      </a:moveTo>
                      <a:lnTo>
                        <a:pt x="627135" y="0"/>
                      </a:lnTo>
                      <a:lnTo>
                        <a:pt x="627135" y="609600"/>
                      </a:lnTo>
                      <a:lnTo>
                        <a:pt x="1783" y="609600"/>
                      </a:lnTo>
                      <a:lnTo>
                        <a:pt x="305666" y="30080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直角三角形 45"/>
                <p:cNvSpPr/>
                <p:nvPr/>
              </p:nvSpPr>
              <p:spPr>
                <a:xfrm rot="5400000" flipV="1">
                  <a:off x="4181475" y="1457325"/>
                  <a:ext cx="171450" cy="17145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flipH="1">
                <a:off x="6829425" y="1019175"/>
                <a:ext cx="627135" cy="609600"/>
                <a:chOff x="3725790" y="1019175"/>
                <a:chExt cx="627135" cy="609600"/>
              </a:xfrm>
              <a:grpFill/>
            </p:grpSpPr>
            <p:sp>
              <p:nvSpPr>
                <p:cNvPr id="43" name="任意多边形 42"/>
                <p:cNvSpPr/>
                <p:nvPr/>
              </p:nvSpPr>
              <p:spPr>
                <a:xfrm>
                  <a:off x="3725790" y="1019175"/>
                  <a:ext cx="627135" cy="609600"/>
                </a:xfrm>
                <a:custGeom>
                  <a:avLst/>
                  <a:gdLst>
                    <a:gd name="connsiteX0" fmla="*/ 0 w 627135"/>
                    <a:gd name="connsiteY0" fmla="*/ 0 h 609600"/>
                    <a:gd name="connsiteX1" fmla="*/ 627135 w 627135"/>
                    <a:gd name="connsiteY1" fmla="*/ 0 h 609600"/>
                    <a:gd name="connsiteX2" fmla="*/ 627135 w 627135"/>
                    <a:gd name="connsiteY2" fmla="*/ 609600 h 609600"/>
                    <a:gd name="connsiteX3" fmla="*/ 1783 w 627135"/>
                    <a:gd name="connsiteY3" fmla="*/ 609600 h 609600"/>
                    <a:gd name="connsiteX4" fmla="*/ 305666 w 627135"/>
                    <a:gd name="connsiteY4" fmla="*/ 300804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35" h="609600">
                      <a:moveTo>
                        <a:pt x="0" y="0"/>
                      </a:moveTo>
                      <a:lnTo>
                        <a:pt x="627135" y="0"/>
                      </a:lnTo>
                      <a:lnTo>
                        <a:pt x="627135" y="609600"/>
                      </a:lnTo>
                      <a:lnTo>
                        <a:pt x="1783" y="609600"/>
                      </a:lnTo>
                      <a:lnTo>
                        <a:pt x="305666" y="30080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直角三角形 43"/>
                <p:cNvSpPr/>
                <p:nvPr/>
              </p:nvSpPr>
              <p:spPr>
                <a:xfrm rot="5400000" flipV="1">
                  <a:off x="4181475" y="1457325"/>
                  <a:ext cx="171450" cy="17145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4181475" y="847725"/>
                <a:ext cx="2819400" cy="609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文本框 14"/>
            <p:cNvSpPr txBox="1"/>
            <p:nvPr/>
          </p:nvSpPr>
          <p:spPr>
            <a:xfrm>
              <a:off x="3843906" y="1169836"/>
              <a:ext cx="1114119" cy="523220"/>
            </a:xfrm>
            <a:prstGeom prst="rect">
              <a:avLst/>
            </a:prstGeom>
            <a:grpFill/>
          </p:spPr>
          <p:txBody>
            <a:bodyPr wrap="none" rtlCol="0">
              <a:spAutoFit/>
            </a:bodyPr>
            <a:lstStyle/>
            <a:p>
              <a:pPr algn="ctr"/>
              <a:r>
                <a:rPr lang="zh-CN" altLang="en-US" sz="2800" dirty="0">
                  <a:solidFill>
                    <a:schemeClr val="accent4"/>
                  </a:solidFill>
                </a:rPr>
                <a:t>第一章　绪论</a:t>
              </a:r>
              <a:endParaRPr lang="zh-CN" altLang="en-US" sz="2800" dirty="0">
                <a:solidFill>
                  <a:schemeClr val="accent4"/>
                </a:solidFill>
              </a:endParaRPr>
            </a:p>
          </p:txBody>
        </p:sp>
      </p:grpSp>
      <p:grpSp>
        <p:nvGrpSpPr>
          <p:cNvPr id="57" name="组合 56"/>
          <p:cNvGrpSpPr/>
          <p:nvPr/>
        </p:nvGrpSpPr>
        <p:grpSpPr>
          <a:xfrm>
            <a:off x="1729134" y="2031570"/>
            <a:ext cx="5693399" cy="426278"/>
            <a:chOff x="1807265" y="2935089"/>
            <a:chExt cx="5693399" cy="426278"/>
          </a:xfrm>
        </p:grpSpPr>
        <p:sp>
          <p:nvSpPr>
            <p:cNvPr id="74" name="圆角矩形 73"/>
            <p:cNvSpPr/>
            <p:nvPr/>
          </p:nvSpPr>
          <p:spPr>
            <a:xfrm>
              <a:off x="1807265" y="2935089"/>
              <a:ext cx="5693399" cy="394200"/>
            </a:xfrm>
            <a:prstGeom prst="roundRect">
              <a:avLst>
                <a:gd name="adj" fmla="val 20658"/>
              </a:avLst>
            </a:prstGeom>
            <a:solidFill>
              <a:srgbClr val="E6E6E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5" name="矩形 74"/>
            <p:cNvSpPr/>
            <p:nvPr/>
          </p:nvSpPr>
          <p:spPr>
            <a:xfrm>
              <a:off x="1881814" y="2945869"/>
              <a:ext cx="3336170" cy="415498"/>
            </a:xfrm>
            <a:prstGeom prst="rect">
              <a:avLst/>
            </a:prstGeom>
          </p:spPr>
          <p:txBody>
            <a:bodyPr wrap="none">
              <a:spAutoFit/>
            </a:bodyPr>
            <a:lstStyle/>
            <a:p>
              <a:r>
                <a:rPr lang="en-US" altLang="zh-CN" sz="2100" spc="225" dirty="0">
                  <a:solidFill>
                    <a:schemeClr val="tx1">
                      <a:lumMod val="75000"/>
                      <a:lumOff val="25000"/>
                    </a:schemeClr>
                  </a:solidFill>
                  <a:latin typeface="微软雅黑" panose="020B0503020204020204" pitchFamily="34" charset="-122"/>
                  <a:ea typeface="微软雅黑" panose="020B0503020204020204" pitchFamily="34" charset="-122"/>
                </a:rPr>
                <a:t>1.1</a:t>
              </a:r>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　数据挖掘基本概念</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58" name="组合 57"/>
          <p:cNvGrpSpPr/>
          <p:nvPr/>
        </p:nvGrpSpPr>
        <p:grpSpPr>
          <a:xfrm>
            <a:off x="1754534" y="3193295"/>
            <a:ext cx="5693399" cy="426278"/>
            <a:chOff x="1807265" y="3400693"/>
            <a:chExt cx="5693399" cy="426278"/>
          </a:xfrm>
          <a:solidFill>
            <a:schemeClr val="bg2"/>
          </a:solidFill>
        </p:grpSpPr>
        <p:sp>
          <p:nvSpPr>
            <p:cNvPr id="71" name="圆角矩形 70"/>
            <p:cNvSpPr/>
            <p:nvPr/>
          </p:nvSpPr>
          <p:spPr>
            <a:xfrm>
              <a:off x="1807265" y="3400693"/>
              <a:ext cx="5693399" cy="394200"/>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2" name="矩形 71"/>
            <p:cNvSpPr/>
            <p:nvPr/>
          </p:nvSpPr>
          <p:spPr>
            <a:xfrm>
              <a:off x="1881814" y="3411473"/>
              <a:ext cx="3336170" cy="415498"/>
            </a:xfrm>
            <a:prstGeom prst="rect">
              <a:avLst/>
            </a:prstGeom>
            <a:noFill/>
          </p:spPr>
          <p:txBody>
            <a:bodyPr wrap="none">
              <a:spAutoFit/>
            </a:bodyPr>
            <a:lstStyle/>
            <a:p>
              <a:r>
                <a:rPr lang="en-US" altLang="zh-CN" sz="2100" spc="225" dirty="0">
                  <a:solidFill>
                    <a:schemeClr val="tx1">
                      <a:lumMod val="65000"/>
                      <a:lumOff val="35000"/>
                    </a:schemeClr>
                  </a:solidFill>
                  <a:latin typeface="微软雅黑" panose="020B0503020204020204" pitchFamily="34" charset="-122"/>
                  <a:ea typeface="微软雅黑" panose="020B0503020204020204" pitchFamily="34" charset="-122"/>
                </a:rPr>
                <a:t>1.3</a:t>
              </a:r>
              <a:r>
                <a:rPr lang="zh-CN" altLang="en-US" sz="2100" spc="225" dirty="0">
                  <a:solidFill>
                    <a:schemeClr val="tx1">
                      <a:lumMod val="65000"/>
                      <a:lumOff val="35000"/>
                    </a:schemeClr>
                  </a:solidFill>
                  <a:latin typeface="微软雅黑" panose="020B0503020204020204" pitchFamily="34" charset="-122"/>
                  <a:ea typeface="微软雅黑" panose="020B0503020204020204" pitchFamily="34" charset="-122"/>
                </a:rPr>
                <a:t>　数据挖掘常用工具</a:t>
              </a:r>
              <a:endParaRPr lang="zh-CN" altLang="en-US" sz="2100" spc="225"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a:off x="1754534" y="3758120"/>
            <a:ext cx="5693399" cy="426279"/>
            <a:chOff x="1807265" y="3866296"/>
            <a:chExt cx="5693399" cy="426279"/>
          </a:xfrm>
        </p:grpSpPr>
        <p:sp>
          <p:nvSpPr>
            <p:cNvPr id="69" name="圆角矩形 68"/>
            <p:cNvSpPr/>
            <p:nvPr/>
          </p:nvSpPr>
          <p:spPr>
            <a:xfrm>
              <a:off x="1807265" y="3866296"/>
              <a:ext cx="5693399" cy="394200"/>
            </a:xfrm>
            <a:prstGeom prst="roundRect">
              <a:avLst>
                <a:gd name="adj" fmla="val 20658"/>
              </a:avLst>
            </a:prstGeom>
            <a:solidFill>
              <a:srgbClr val="E6E6E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0" name="矩形 69"/>
            <p:cNvSpPr/>
            <p:nvPr/>
          </p:nvSpPr>
          <p:spPr>
            <a:xfrm>
              <a:off x="1881814" y="3877077"/>
              <a:ext cx="2739853" cy="415498"/>
            </a:xfrm>
            <a:prstGeom prst="rect">
              <a:avLst/>
            </a:prstGeom>
          </p:spPr>
          <p:txBody>
            <a:bodyPr wrap="none">
              <a:spAutoFit/>
            </a:bodyPr>
            <a:lstStyle/>
            <a:p>
              <a:r>
                <a:rPr lang="en-US" altLang="zh-CN" sz="2100" spc="225" dirty="0">
                  <a:solidFill>
                    <a:schemeClr val="tx1">
                      <a:lumMod val="75000"/>
                      <a:lumOff val="25000"/>
                    </a:schemeClr>
                  </a:solidFill>
                  <a:latin typeface="微软雅黑" panose="020B0503020204020204" pitchFamily="34" charset="-122"/>
                  <a:ea typeface="微软雅黑" panose="020B0503020204020204" pitchFamily="34" charset="-122"/>
                </a:rPr>
                <a:t>3.1</a:t>
              </a:r>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　数据挖掘概述</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61" name="组合 60"/>
          <p:cNvGrpSpPr/>
          <p:nvPr/>
        </p:nvGrpSpPr>
        <p:grpSpPr>
          <a:xfrm>
            <a:off x="1765366" y="4427210"/>
            <a:ext cx="5693399" cy="415498"/>
            <a:chOff x="1818097" y="4753860"/>
            <a:chExt cx="5693399" cy="415498"/>
          </a:xfrm>
        </p:grpSpPr>
        <p:sp>
          <p:nvSpPr>
            <p:cNvPr id="65" name="圆角矩形 64"/>
            <p:cNvSpPr/>
            <p:nvPr/>
          </p:nvSpPr>
          <p:spPr>
            <a:xfrm>
              <a:off x="1818097" y="4758178"/>
              <a:ext cx="5693399" cy="394200"/>
            </a:xfrm>
            <a:prstGeom prst="roundRect">
              <a:avLst>
                <a:gd name="adj" fmla="val 20658"/>
              </a:avLst>
            </a:prstGeom>
            <a:solidFill>
              <a:srgbClr val="E6E6E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6" name="矩形 65"/>
            <p:cNvSpPr/>
            <p:nvPr/>
          </p:nvSpPr>
          <p:spPr>
            <a:xfrm>
              <a:off x="1887572" y="4753860"/>
              <a:ext cx="780983" cy="415498"/>
            </a:xfrm>
            <a:prstGeom prst="rect">
              <a:avLst/>
            </a:prstGeom>
          </p:spPr>
          <p:txBody>
            <a:bodyPr wrap="none">
              <a:spAutoFit/>
            </a:bodyPr>
            <a:lstStyle/>
            <a:p>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习题</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48" name="组合 47"/>
          <p:cNvGrpSpPr/>
          <p:nvPr/>
        </p:nvGrpSpPr>
        <p:grpSpPr>
          <a:xfrm>
            <a:off x="1754534" y="3768901"/>
            <a:ext cx="5693399" cy="415498"/>
            <a:chOff x="1807265" y="2462595"/>
            <a:chExt cx="5693399" cy="415498"/>
          </a:xfrm>
          <a:solidFill>
            <a:schemeClr val="bg2"/>
          </a:solidFill>
        </p:grpSpPr>
        <p:sp>
          <p:nvSpPr>
            <p:cNvPr id="49" name="圆角矩形 48"/>
            <p:cNvSpPr/>
            <p:nvPr/>
          </p:nvSpPr>
          <p:spPr>
            <a:xfrm>
              <a:off x="1807265" y="2478527"/>
              <a:ext cx="5693399" cy="394154"/>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0" name="矩形 49"/>
            <p:cNvSpPr/>
            <p:nvPr/>
          </p:nvSpPr>
          <p:spPr>
            <a:xfrm>
              <a:off x="1883286" y="2462595"/>
              <a:ext cx="2739853" cy="415498"/>
            </a:xfrm>
            <a:prstGeom prst="rect">
              <a:avLst/>
            </a:prstGeom>
            <a:grpFill/>
          </p:spPr>
          <p:txBody>
            <a:bodyPr wrap="none">
              <a:spAutoFit/>
            </a:bodyPr>
            <a:lstStyle/>
            <a:p>
              <a:r>
                <a:rPr lang="en-US" altLang="zh-CN" sz="2100" spc="225" dirty="0">
                  <a:solidFill>
                    <a:schemeClr val="tx1">
                      <a:lumMod val="75000"/>
                      <a:lumOff val="25000"/>
                    </a:schemeClr>
                  </a:solidFill>
                  <a:latin typeface="微软雅黑" panose="020B0503020204020204" pitchFamily="34" charset="-122"/>
                  <a:ea typeface="微软雅黑" panose="020B0503020204020204" pitchFamily="34" charset="-122"/>
                </a:rPr>
                <a:t>1.4</a:t>
              </a:r>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　数据挖掘应用</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5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53"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54"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sp>
        <p:nvSpPr>
          <p:cNvPr id="35" name="矩形 34"/>
          <p:cNvSpPr/>
          <p:nvPr/>
        </p:nvSpPr>
        <p:spPr>
          <a:xfrm>
            <a:off x="0" y="6123214"/>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
        <p:nvSpPr>
          <p:cNvPr id="2" name="文本框 1"/>
          <p:cNvSpPr txBox="1"/>
          <p:nvPr/>
        </p:nvSpPr>
        <p:spPr>
          <a:xfrm>
            <a:off x="0" y="0"/>
            <a:ext cx="2402285" cy="369332"/>
          </a:xfrm>
          <a:prstGeom prst="rect">
            <a:avLst/>
          </a:prstGeom>
          <a:noFill/>
        </p:spPr>
        <p:txBody>
          <a:bodyPr wrap="square" rtlCol="0">
            <a:spAutoFit/>
          </a:bodyPr>
          <a:lstStyle/>
          <a:p>
            <a:r>
              <a:rPr lang="zh-CN" altLang="en-US" dirty="0">
                <a:solidFill>
                  <a:schemeClr val="bg1"/>
                </a:solidFill>
              </a:rPr>
              <a:t>数据挖掘</a:t>
            </a:r>
            <a:endParaRPr lang="zh-CN" altLang="en-US"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2" name="矩形 81"/>
          <p:cNvSpPr/>
          <p:nvPr/>
        </p:nvSpPr>
        <p:spPr>
          <a:xfrm>
            <a:off x="191423" y="716845"/>
            <a:ext cx="2210862" cy="369332"/>
          </a:xfrm>
          <a:prstGeom prst="rect">
            <a:avLst/>
          </a:prstGeom>
        </p:spPr>
        <p:txBody>
          <a:bodyPr wrap="none">
            <a:spAutoFit/>
          </a:bodyPr>
          <a:lstStyle/>
          <a:p>
            <a:r>
              <a:rPr lang="en-US" altLang="zh-CN" dirty="0"/>
              <a:t>   1 </a:t>
            </a:r>
            <a:r>
              <a:rPr lang="zh-CN" altLang="en-US" dirty="0"/>
              <a:t>数据挖掘的起源</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5172" y="0"/>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3885679" cy="323165"/>
          </a:xfrm>
          <a:prstGeom prst="rect">
            <a:avLst/>
          </a:prstGeom>
          <a:noFill/>
        </p:spPr>
        <p:txBody>
          <a:bodyPr wrap="none" lIns="0" tIns="0" rIns="0" bIns="0" rtlCol="0">
            <a:spAutoFit/>
          </a:bodyPr>
          <a:lstStyle/>
          <a:p>
            <a:r>
              <a:rPr lang="en-US" altLang="zh-CN" sz="2100" b="1" spc="225" dirty="0">
                <a:solidFill>
                  <a:prstClr val="white"/>
                </a:solidFill>
              </a:rPr>
              <a:t>1.2 </a:t>
            </a:r>
            <a:r>
              <a:rPr lang="zh-CN" altLang="en-US" sz="2100" b="1" spc="225" dirty="0">
                <a:solidFill>
                  <a:prstClr val="white"/>
                </a:solidFill>
              </a:rPr>
              <a:t>数据挖掘起源及发展历史</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5"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graphicFrame>
        <p:nvGraphicFramePr>
          <p:cNvPr id="3" name="Diagram 2"/>
          <p:cNvGraphicFramePr/>
          <p:nvPr/>
        </p:nvGraphicFramePr>
        <p:xfrm>
          <a:off x="1045029" y="1296334"/>
          <a:ext cx="7759337" cy="37459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74662" y="1662810"/>
            <a:ext cx="7915326" cy="2861310"/>
          </a:xfrm>
          <a:prstGeom prst="rect">
            <a:avLst/>
          </a:prstGeom>
        </p:spPr>
        <p:txBody>
          <a:bodyPr wrap="square">
            <a:spAutoFit/>
          </a:bodyPr>
          <a:lstStyle/>
          <a:p>
            <a:pPr indent="457200"/>
            <a:r>
              <a:rPr lang="zh-CN" altLang="en-US" sz="2000" dirty="0"/>
              <a:t>网站的数据挖掘</a:t>
            </a:r>
            <a:r>
              <a:rPr lang="en-US" sz="2000" dirty="0"/>
              <a:t>(Web Site Data Mining)</a:t>
            </a:r>
            <a:r>
              <a:rPr lang="zh-CN" altLang="en-US" sz="2000" dirty="0"/>
              <a:t> ：从网站的各类数据中得到有价值的信息。</a:t>
            </a:r>
            <a:endParaRPr lang="zh-CN" altLang="en-US" sz="2000" dirty="0"/>
          </a:p>
          <a:p>
            <a:pPr indent="457200"/>
            <a:endParaRPr lang="zh-CN" altLang="en-US" sz="2000" dirty="0"/>
          </a:p>
          <a:p>
            <a:pPr indent="457200"/>
            <a:r>
              <a:rPr lang="zh-CN" altLang="en-US" sz="2000" dirty="0"/>
              <a:t>生物信息或基因</a:t>
            </a:r>
            <a:r>
              <a:rPr lang="en-US" sz="2000" dirty="0"/>
              <a:t>(Bioinformatics/Genomics)</a:t>
            </a:r>
            <a:r>
              <a:rPr lang="zh-CN" altLang="en-US" sz="2000" dirty="0"/>
              <a:t> 信息挖掘：基因的组合千变万化</a:t>
            </a:r>
            <a:r>
              <a:rPr lang="en-US" sz="2000" dirty="0"/>
              <a:t>, </a:t>
            </a:r>
            <a:r>
              <a:rPr lang="zh-CN" altLang="en-US" sz="2000" dirty="0"/>
              <a:t>能否找出病人的基因和正常人的基因的不同之处，进而对其加以改变？</a:t>
            </a:r>
            <a:endParaRPr lang="zh-CN" altLang="en-US" sz="2000" dirty="0"/>
          </a:p>
          <a:p>
            <a:pPr indent="457200"/>
            <a:endParaRPr lang="en-US" altLang="zh-CN" sz="2000" dirty="0"/>
          </a:p>
          <a:p>
            <a:pPr indent="457200"/>
            <a:r>
              <a:rPr lang="zh-CN" altLang="en-US" sz="2000" dirty="0">
                <a:solidFill>
                  <a:srgbClr val="FF0000"/>
                </a:solidFill>
              </a:rPr>
              <a:t>多种理论与方法的合理整合</a:t>
            </a:r>
            <a:r>
              <a:rPr lang="zh-CN" altLang="en-US" sz="2000" dirty="0"/>
              <a:t>是大多数研究者采用的有效技术。</a:t>
            </a:r>
            <a:endParaRPr lang="zh-CN" altLang="en-US" sz="2000" dirty="0"/>
          </a:p>
          <a:p>
            <a:pPr indent="457200"/>
            <a:endParaRPr lang="zh-CN" altLang="zh-CN" sz="2000" dirty="0"/>
          </a:p>
        </p:txBody>
      </p:sp>
      <p:sp>
        <p:nvSpPr>
          <p:cNvPr id="82" name="矩形 81"/>
          <p:cNvSpPr/>
          <p:nvPr/>
        </p:nvSpPr>
        <p:spPr>
          <a:xfrm>
            <a:off x="602714" y="950679"/>
            <a:ext cx="2465740" cy="369332"/>
          </a:xfrm>
          <a:prstGeom prst="rect">
            <a:avLst/>
          </a:prstGeom>
        </p:spPr>
        <p:txBody>
          <a:bodyPr wrap="none">
            <a:spAutoFit/>
          </a:bodyPr>
          <a:lstStyle/>
          <a:p>
            <a:r>
              <a:rPr lang="en-US" altLang="zh-CN" dirty="0"/>
              <a:t>2 </a:t>
            </a:r>
            <a:r>
              <a:rPr lang="zh-CN" altLang="en-US" dirty="0"/>
              <a:t>数据挖掘的研究热点</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3" name="组合 82"/>
          <p:cNvGrpSpPr/>
          <p:nvPr/>
        </p:nvGrpSpPr>
        <p:grpSpPr>
          <a:xfrm>
            <a:off x="-5172" y="0"/>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3885679" cy="323165"/>
          </a:xfrm>
          <a:prstGeom prst="rect">
            <a:avLst/>
          </a:prstGeom>
          <a:noFill/>
        </p:spPr>
        <p:txBody>
          <a:bodyPr wrap="none" lIns="0" tIns="0" rIns="0" bIns="0" rtlCol="0">
            <a:spAutoFit/>
          </a:bodyPr>
          <a:lstStyle/>
          <a:p>
            <a:r>
              <a:rPr lang="en-US" altLang="zh-CN" sz="2100" b="1" spc="225" dirty="0">
                <a:solidFill>
                  <a:prstClr val="white"/>
                </a:solidFill>
              </a:rPr>
              <a:t>1.2 </a:t>
            </a:r>
            <a:r>
              <a:rPr lang="zh-CN" altLang="en-US" sz="2100" b="1" spc="225" dirty="0">
                <a:solidFill>
                  <a:prstClr val="white"/>
                </a:solidFill>
              </a:rPr>
              <a:t>数据挖掘起源及发展历史</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5"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484162" y="1408810"/>
            <a:ext cx="7915326" cy="3046988"/>
          </a:xfrm>
          <a:prstGeom prst="rect">
            <a:avLst/>
          </a:prstGeom>
        </p:spPr>
        <p:txBody>
          <a:bodyPr wrap="square">
            <a:spAutoFit/>
          </a:bodyPr>
          <a:lstStyle/>
          <a:p>
            <a:pPr indent="457200"/>
            <a:r>
              <a:rPr lang="zh-CN" altLang="en-US" sz="1600" dirty="0"/>
              <a:t>随着物联网、云计算和大数据时代的来临，在大数据背景下数据挖掘要面临的挑战，主要表现在以下几个方面：</a:t>
            </a:r>
            <a:endParaRPr lang="en-US" altLang="zh-CN" sz="1600" dirty="0"/>
          </a:p>
          <a:p>
            <a:pPr indent="457200"/>
            <a:endParaRPr lang="en-US" altLang="zh-CN" sz="1600" dirty="0"/>
          </a:p>
          <a:p>
            <a:pPr indent="457200">
              <a:buFont typeface="Wingdings" panose="05000000000000000000" pitchFamily="2" charset="2"/>
              <a:buChar char="l"/>
            </a:pPr>
            <a:r>
              <a:rPr lang="zh-CN" altLang="en-US" sz="1600" dirty="0">
                <a:solidFill>
                  <a:srgbClr val="FF0000"/>
                </a:solidFill>
              </a:rPr>
              <a:t>数据挖掘分析模型的重构</a:t>
            </a:r>
            <a:r>
              <a:rPr lang="zh-CN" altLang="en-US" sz="1600" dirty="0"/>
              <a:t>：在大数据的背景下要以低成本和可扩展的方式处理大数据，这就需要对整个</a:t>
            </a:r>
            <a:r>
              <a:rPr lang="en-US" sz="1600" dirty="0"/>
              <a:t>IT</a:t>
            </a:r>
            <a:r>
              <a:rPr lang="zh-CN" altLang="en-US" sz="1600" dirty="0"/>
              <a:t>架构进行重构，开发先进的软件平台和算法。</a:t>
            </a:r>
            <a:endParaRPr lang="zh-CN" altLang="en-US" sz="1600" dirty="0"/>
          </a:p>
          <a:p>
            <a:pPr indent="457200">
              <a:buFont typeface="Wingdings" panose="05000000000000000000" pitchFamily="2" charset="2"/>
              <a:buChar char="l"/>
            </a:pPr>
            <a:endParaRPr lang="en-US" altLang="zh-CN" sz="1600" dirty="0"/>
          </a:p>
          <a:p>
            <a:pPr indent="457200">
              <a:buFont typeface="Wingdings" panose="05000000000000000000" pitchFamily="2" charset="2"/>
              <a:buChar char="l"/>
            </a:pPr>
            <a:r>
              <a:rPr lang="zh-CN" altLang="en-US" sz="1600" dirty="0">
                <a:solidFill>
                  <a:srgbClr val="FF0000"/>
                </a:solidFill>
              </a:rPr>
              <a:t>清洗粒度大小不易把握</a:t>
            </a:r>
            <a:r>
              <a:rPr lang="zh-CN" altLang="en-US" sz="1600" dirty="0"/>
              <a:t>：由于普适终端的所处地理位置的复杂性，使得产生的数据具有很多噪声。</a:t>
            </a:r>
            <a:endParaRPr lang="zh-CN" altLang="en-US" sz="1600" dirty="0"/>
          </a:p>
          <a:p>
            <a:pPr indent="457200">
              <a:buFont typeface="Wingdings" panose="05000000000000000000" pitchFamily="2" charset="2"/>
              <a:buChar char="l"/>
            </a:pPr>
            <a:endParaRPr lang="en-US" altLang="zh-CN" sz="1600" dirty="0"/>
          </a:p>
          <a:p>
            <a:pPr indent="457200">
              <a:buFont typeface="Wingdings" panose="05000000000000000000" pitchFamily="2" charset="2"/>
              <a:buChar char="l"/>
            </a:pPr>
            <a:r>
              <a:rPr lang="zh-CN" altLang="en-US" sz="1600" dirty="0">
                <a:solidFill>
                  <a:srgbClr val="FF0000"/>
                </a:solidFill>
              </a:rPr>
              <a:t>数据开放与隐私的权衡</a:t>
            </a:r>
            <a:r>
              <a:rPr lang="zh-CN" altLang="en-US" sz="1600" dirty="0"/>
              <a:t>：互联网的交互性，使得人们在不同位置产生的数据足迹得到积累和关联，从而增加了隐私暴露的概率，且这种隐性的数据暴露往往是无法控制和预知的。</a:t>
            </a:r>
            <a:endParaRPr lang="zh-CN" altLang="zh-CN" sz="1600" dirty="0"/>
          </a:p>
        </p:txBody>
      </p:sp>
      <p:sp>
        <p:nvSpPr>
          <p:cNvPr id="82" name="矩形 81"/>
          <p:cNvSpPr/>
          <p:nvPr/>
        </p:nvSpPr>
        <p:spPr>
          <a:xfrm>
            <a:off x="488414" y="874479"/>
            <a:ext cx="2765501" cy="369332"/>
          </a:xfrm>
          <a:prstGeom prst="rect">
            <a:avLst/>
          </a:prstGeom>
        </p:spPr>
        <p:txBody>
          <a:bodyPr wrap="none">
            <a:spAutoFit/>
          </a:bodyPr>
          <a:lstStyle/>
          <a:p>
            <a:r>
              <a:rPr lang="en-US" altLang="zh-CN" dirty="0"/>
              <a:t>3  </a:t>
            </a:r>
            <a:r>
              <a:rPr lang="zh-CN" altLang="en-US" dirty="0"/>
              <a:t>数据挖掘面临的新挑战</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HN" sz="1200" b="1" dirty="0">
                <a:solidFill>
                  <a:schemeClr val="bg1">
                    <a:lumMod val="50000"/>
                  </a:schemeClr>
                </a:solidFill>
                <a:latin typeface="+mn-lt"/>
              </a:rPr>
              <a:t>43</a:t>
            </a:r>
            <a:endParaRPr lang="en-US" altLang="es-HN"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3" name="组合 82"/>
          <p:cNvGrpSpPr/>
          <p:nvPr/>
        </p:nvGrpSpPr>
        <p:grpSpPr>
          <a:xfrm>
            <a:off x="-5172" y="0"/>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3885679" cy="323165"/>
          </a:xfrm>
          <a:prstGeom prst="rect">
            <a:avLst/>
          </a:prstGeom>
          <a:noFill/>
        </p:spPr>
        <p:txBody>
          <a:bodyPr wrap="none" lIns="0" tIns="0" rIns="0" bIns="0" rtlCol="0">
            <a:spAutoFit/>
          </a:bodyPr>
          <a:lstStyle/>
          <a:p>
            <a:r>
              <a:rPr lang="en-US" altLang="zh-CN" sz="2100" b="1" spc="225" dirty="0">
                <a:solidFill>
                  <a:prstClr val="white"/>
                </a:solidFill>
              </a:rPr>
              <a:t>1.2 </a:t>
            </a:r>
            <a:r>
              <a:rPr lang="zh-CN" altLang="en-US" sz="2100" b="1" spc="225" dirty="0">
                <a:solidFill>
                  <a:prstClr val="white"/>
                </a:solidFill>
              </a:rPr>
              <a:t>数据挖掘起源及发展历史</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5"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45" name="矩形 44"/>
          <p:cNvSpPr/>
          <p:nvPr/>
        </p:nvSpPr>
        <p:spPr>
          <a:xfrm>
            <a:off x="-113"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484162" y="1408810"/>
            <a:ext cx="7915326" cy="4276725"/>
          </a:xfrm>
          <a:prstGeom prst="rect">
            <a:avLst/>
          </a:prstGeom>
        </p:spPr>
        <p:txBody>
          <a:bodyPr wrap="square">
            <a:spAutoFit/>
          </a:bodyPr>
          <a:lstStyle/>
          <a:p>
            <a:pPr>
              <a:buFont typeface="Wingdings" panose="05000000000000000000" pitchFamily="2" charset="2"/>
              <a:buChar char="l"/>
            </a:pPr>
            <a:r>
              <a:rPr lang="zh-CN" altLang="en-US" sz="1600" dirty="0">
                <a:solidFill>
                  <a:srgbClr val="FF0000"/>
                </a:solidFill>
              </a:rPr>
              <a:t>数据挖掘语言的标准化描述</a:t>
            </a:r>
            <a:r>
              <a:rPr lang="zh-CN" altLang="en-US" sz="1600" dirty="0"/>
              <a:t>：标准的数据挖掘语言将有助于数据挖掘的系统化开发。改进多个数据挖掘系统和功能间的互操作，促进其在企业和社会中的使用。</a:t>
            </a:r>
            <a:endParaRPr lang="zh-CN" altLang="en-US" sz="1600" dirty="0"/>
          </a:p>
          <a:p>
            <a:pPr>
              <a:buFont typeface="Wingdings" panose="05000000000000000000" pitchFamily="2" charset="2"/>
              <a:buChar char="l"/>
            </a:pPr>
            <a:endParaRPr lang="en-US" altLang="zh-CN" sz="1600" dirty="0"/>
          </a:p>
          <a:p>
            <a:pPr>
              <a:buFont typeface="Wingdings" panose="05000000000000000000" pitchFamily="2" charset="2"/>
              <a:buChar char="l"/>
            </a:pPr>
            <a:r>
              <a:rPr lang="zh-CN" altLang="en-US" sz="1600" dirty="0">
                <a:solidFill>
                  <a:srgbClr val="FF0000"/>
                </a:solidFill>
              </a:rPr>
              <a:t>数据挖掘过程的可视化方法</a:t>
            </a:r>
            <a:r>
              <a:rPr lang="zh-CN" altLang="en-US" sz="1600" dirty="0"/>
              <a:t>：可视化要求已经成为数据挖掘系统中必不可少的技术。可以在发现知识的过程中进行很好的人机交互。</a:t>
            </a:r>
            <a:endParaRPr lang="zh-CN" altLang="en-US" sz="1600" dirty="0"/>
          </a:p>
          <a:p>
            <a:pPr>
              <a:buFont typeface="Wingdings" panose="05000000000000000000" pitchFamily="2" charset="2"/>
              <a:buChar char="l"/>
            </a:pPr>
            <a:endParaRPr lang="en-US" altLang="zh-CN" sz="1600" dirty="0"/>
          </a:p>
          <a:p>
            <a:pPr>
              <a:buFont typeface="Wingdings" panose="05000000000000000000" pitchFamily="2" charset="2"/>
              <a:buChar char="l"/>
            </a:pPr>
            <a:r>
              <a:rPr lang="zh-CN" altLang="en-US" sz="1600" dirty="0">
                <a:solidFill>
                  <a:srgbClr val="FF0000"/>
                </a:solidFill>
              </a:rPr>
              <a:t>与特定数据存储类型的适应问题</a:t>
            </a:r>
            <a:r>
              <a:rPr lang="zh-CN" altLang="en-US" sz="1600" dirty="0"/>
              <a:t>：根据不同的数据存储类型的特点</a:t>
            </a:r>
            <a:r>
              <a:rPr lang="en-US" sz="1600" dirty="0"/>
              <a:t>, </a:t>
            </a:r>
            <a:r>
              <a:rPr lang="zh-CN" altLang="en-US" sz="1600" dirty="0"/>
              <a:t>进行针对性的研究。</a:t>
            </a:r>
            <a:endParaRPr lang="zh-CN" altLang="en-US" sz="1600" dirty="0"/>
          </a:p>
          <a:p>
            <a:pPr>
              <a:buFont typeface="Wingdings" panose="05000000000000000000" pitchFamily="2" charset="2"/>
              <a:buChar char="l"/>
            </a:pPr>
            <a:endParaRPr lang="en-US" altLang="zh-CN" sz="1600" dirty="0"/>
          </a:p>
          <a:p>
            <a:pPr>
              <a:buFont typeface="Wingdings" panose="05000000000000000000" pitchFamily="2" charset="2"/>
              <a:buChar char="l"/>
            </a:pPr>
            <a:r>
              <a:rPr lang="zh-CN" altLang="en-US" sz="1600" dirty="0">
                <a:solidFill>
                  <a:srgbClr val="FF0000"/>
                </a:solidFill>
              </a:rPr>
              <a:t>网络与分布式环境下的数据挖掘问题</a:t>
            </a:r>
            <a:r>
              <a:rPr lang="zh-CN" altLang="en-US" sz="1600" dirty="0"/>
              <a:t>：分散的技术人员各自独立地处理分离数据库的工作方式应是可协作的。</a:t>
            </a:r>
            <a:endParaRPr lang="zh-CN" altLang="en-US" sz="1600" dirty="0"/>
          </a:p>
          <a:p>
            <a:pPr>
              <a:buFont typeface="Wingdings" panose="05000000000000000000" pitchFamily="2" charset="2"/>
              <a:buChar char="l"/>
            </a:pPr>
            <a:endParaRPr lang="en-US" altLang="zh-CN" sz="1600" dirty="0"/>
          </a:p>
          <a:p>
            <a:pPr>
              <a:buFont typeface="Wingdings" panose="05000000000000000000" pitchFamily="2" charset="2"/>
              <a:buChar char="l"/>
            </a:pPr>
            <a:r>
              <a:rPr lang="zh-CN" altLang="en-US" sz="1600" dirty="0">
                <a:solidFill>
                  <a:srgbClr val="FF0000"/>
                </a:solidFill>
              </a:rPr>
              <a:t>应用的探索</a:t>
            </a:r>
            <a:r>
              <a:rPr lang="zh-CN" altLang="en-US" sz="1600" dirty="0"/>
              <a:t>：随着数据挖掘的日益普遍</a:t>
            </a:r>
            <a:r>
              <a:rPr lang="en-US" sz="1600" dirty="0"/>
              <a:t>,</a:t>
            </a:r>
            <a:r>
              <a:rPr lang="zh-CN" altLang="en-US" sz="1600" dirty="0"/>
              <a:t>其应用范围也日趋扩大，如生物医学、电信业、零售业等领域。</a:t>
            </a:r>
            <a:endParaRPr lang="zh-CN" altLang="en-US" sz="1600" dirty="0"/>
          </a:p>
          <a:p>
            <a:pPr>
              <a:buFont typeface="Wingdings" panose="05000000000000000000" pitchFamily="2" charset="2"/>
              <a:buChar char="l"/>
            </a:pPr>
            <a:endParaRPr lang="en-US" altLang="zh-CN" sz="1600" dirty="0"/>
          </a:p>
          <a:p>
            <a:pPr>
              <a:buFont typeface="Wingdings" panose="05000000000000000000" pitchFamily="2" charset="2"/>
              <a:buChar char="l"/>
            </a:pPr>
            <a:r>
              <a:rPr lang="zh-CN" altLang="en-US" sz="1600" dirty="0">
                <a:solidFill>
                  <a:srgbClr val="FF0000"/>
                </a:solidFill>
              </a:rPr>
              <a:t>数据挖掘与数据库系统和</a:t>
            </a:r>
            <a:r>
              <a:rPr lang="en-US" sz="1600" dirty="0">
                <a:solidFill>
                  <a:srgbClr val="FF0000"/>
                </a:solidFill>
              </a:rPr>
              <a:t>Web </a:t>
            </a:r>
            <a:r>
              <a:rPr lang="zh-CN" altLang="en-US" sz="1600" dirty="0">
                <a:solidFill>
                  <a:srgbClr val="FF0000"/>
                </a:solidFill>
              </a:rPr>
              <a:t>数据库系统的集成</a:t>
            </a:r>
            <a:r>
              <a:rPr lang="zh-CN" altLang="en-US" sz="1600" dirty="0"/>
              <a:t>：数据库系统和以</a:t>
            </a:r>
            <a:r>
              <a:rPr lang="en-US" sz="1600" dirty="0"/>
              <a:t>Web</a:t>
            </a:r>
            <a:r>
              <a:rPr lang="zh-CN" altLang="en-US" sz="1600" dirty="0"/>
              <a:t>查询接口方式访问数据库资源的</a:t>
            </a:r>
            <a:r>
              <a:rPr lang="en-US" sz="1600" dirty="0"/>
              <a:t>Web</a:t>
            </a:r>
            <a:r>
              <a:rPr lang="zh-CN" altLang="en-US" sz="1600" dirty="0"/>
              <a:t>数据库已经成为信息处理系统的主流。</a:t>
            </a:r>
            <a:endParaRPr lang="zh-CN" altLang="en-US" sz="1600" dirty="0"/>
          </a:p>
        </p:txBody>
      </p:sp>
      <p:sp>
        <p:nvSpPr>
          <p:cNvPr id="82" name="矩形 81"/>
          <p:cNvSpPr/>
          <p:nvPr/>
        </p:nvSpPr>
        <p:spPr>
          <a:xfrm>
            <a:off x="488414" y="874479"/>
            <a:ext cx="2996333" cy="369332"/>
          </a:xfrm>
          <a:prstGeom prst="rect">
            <a:avLst/>
          </a:prstGeom>
        </p:spPr>
        <p:txBody>
          <a:bodyPr wrap="none">
            <a:spAutoFit/>
          </a:bodyPr>
          <a:lstStyle/>
          <a:p>
            <a:r>
              <a:rPr lang="en-US" altLang="zh-CN" dirty="0"/>
              <a:t>4  </a:t>
            </a:r>
            <a:r>
              <a:rPr lang="zh-CN" altLang="en-US" dirty="0"/>
              <a:t>数据挖掘未来的发展趋势</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3" name="组合 82"/>
          <p:cNvGrpSpPr/>
          <p:nvPr/>
        </p:nvGrpSpPr>
        <p:grpSpPr>
          <a:xfrm>
            <a:off x="-5172" y="0"/>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3885679" cy="323165"/>
          </a:xfrm>
          <a:prstGeom prst="rect">
            <a:avLst/>
          </a:prstGeom>
          <a:noFill/>
        </p:spPr>
        <p:txBody>
          <a:bodyPr wrap="none" lIns="0" tIns="0" rIns="0" bIns="0" rtlCol="0">
            <a:spAutoFit/>
          </a:bodyPr>
          <a:lstStyle/>
          <a:p>
            <a:r>
              <a:rPr lang="en-US" altLang="zh-CN" sz="2100" b="1" spc="225" dirty="0">
                <a:solidFill>
                  <a:prstClr val="white"/>
                </a:solidFill>
              </a:rPr>
              <a:t>1.2 </a:t>
            </a:r>
            <a:r>
              <a:rPr lang="zh-CN" altLang="en-US" sz="2100" b="1" spc="225" dirty="0">
                <a:solidFill>
                  <a:prstClr val="white"/>
                </a:solidFill>
              </a:rPr>
              <a:t>数据挖掘起源及发展历史</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5"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1754534" y="3224215"/>
            <a:ext cx="5693399" cy="749445"/>
            <a:chOff x="1807265" y="3866296"/>
            <a:chExt cx="5693399" cy="749445"/>
          </a:xfrm>
          <a:solidFill>
            <a:srgbClr val="000066"/>
          </a:solidFill>
        </p:grpSpPr>
        <p:sp>
          <p:nvSpPr>
            <p:cNvPr id="39" name="圆角矩形 38"/>
            <p:cNvSpPr/>
            <p:nvPr/>
          </p:nvSpPr>
          <p:spPr>
            <a:xfrm>
              <a:off x="1807265" y="3866296"/>
              <a:ext cx="5693399" cy="394200"/>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7" name="矩形 46"/>
            <p:cNvSpPr/>
            <p:nvPr/>
          </p:nvSpPr>
          <p:spPr>
            <a:xfrm>
              <a:off x="1881814" y="3877077"/>
              <a:ext cx="3336170" cy="738664"/>
            </a:xfrm>
            <a:prstGeom prst="rect">
              <a:avLst/>
            </a:prstGeom>
            <a:noFill/>
          </p:spPr>
          <p:txBody>
            <a:bodyPr wrap="none">
              <a:spAutoFit/>
            </a:bodyPr>
            <a:lstStyle/>
            <a:p>
              <a:r>
                <a:rPr lang="en-US" altLang="zh-CN" sz="2100" spc="225" dirty="0">
                  <a:solidFill>
                    <a:schemeClr val="bg1"/>
                  </a:solidFill>
                  <a:latin typeface="微软雅黑" panose="020B0503020204020204" pitchFamily="34" charset="-122"/>
                  <a:ea typeface="微软雅黑" panose="020B0503020204020204" pitchFamily="34" charset="-122"/>
                </a:rPr>
                <a:t>1.3</a:t>
              </a:r>
              <a:r>
                <a:rPr lang="zh-CN" altLang="en-US" sz="2100" spc="225" dirty="0">
                  <a:solidFill>
                    <a:schemeClr val="bg1"/>
                  </a:solidFill>
                  <a:latin typeface="微软雅黑" panose="020B0503020204020204" pitchFamily="34" charset="-122"/>
                  <a:ea typeface="微软雅黑" panose="020B0503020204020204" pitchFamily="34" charset="-122"/>
                </a:rPr>
                <a:t>　数据挖掘常用工具</a:t>
              </a:r>
              <a:endParaRPr lang="zh-CN" altLang="en-US" sz="2100" spc="225" dirty="0">
                <a:solidFill>
                  <a:schemeClr val="bg1"/>
                </a:solidFill>
                <a:latin typeface="微软雅黑" panose="020B0503020204020204" pitchFamily="34" charset="-122"/>
                <a:ea typeface="微软雅黑" panose="020B0503020204020204" pitchFamily="34" charset="-122"/>
              </a:endParaRPr>
            </a:p>
            <a:p>
              <a:endParaRPr lang="zh-CN" altLang="en-US" sz="2100" spc="225" dirty="0">
                <a:solidFill>
                  <a:schemeClr val="bg1"/>
                </a:solidFill>
                <a:latin typeface="微软雅黑" panose="020B0503020204020204" pitchFamily="34" charset="-122"/>
                <a:ea typeface="微软雅黑" panose="020B0503020204020204" pitchFamily="34" charset="-122"/>
              </a:endParaRPr>
            </a:p>
          </p:txBody>
        </p:sp>
      </p:grpSp>
      <p:sp>
        <p:nvSpPr>
          <p:cNvPr id="32" name="矩形 31"/>
          <p:cNvSpPr/>
          <p:nvPr/>
        </p:nvSpPr>
        <p:spPr>
          <a:xfrm>
            <a:off x="-7143" y="-9147"/>
            <a:ext cx="9158090" cy="38219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6" name="矩形 35"/>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1" name="组合 30"/>
          <p:cNvGrpSpPr/>
          <p:nvPr/>
        </p:nvGrpSpPr>
        <p:grpSpPr>
          <a:xfrm>
            <a:off x="690257" y="966177"/>
            <a:ext cx="7832784" cy="781050"/>
            <a:chOff x="2788580" y="1152524"/>
            <a:chExt cx="3730770" cy="781050"/>
          </a:xfrm>
          <a:solidFill>
            <a:srgbClr val="000066"/>
          </a:solidFill>
        </p:grpSpPr>
        <p:grpSp>
          <p:nvGrpSpPr>
            <p:cNvPr id="34" name="组合 33"/>
            <p:cNvGrpSpPr/>
            <p:nvPr/>
          </p:nvGrpSpPr>
          <p:grpSpPr>
            <a:xfrm>
              <a:off x="2788580" y="1152524"/>
              <a:ext cx="3730770" cy="781050"/>
              <a:chOff x="3725790" y="847725"/>
              <a:chExt cx="3730770" cy="781050"/>
            </a:xfrm>
            <a:grpFill/>
          </p:grpSpPr>
          <p:grpSp>
            <p:nvGrpSpPr>
              <p:cNvPr id="40" name="组合 39"/>
              <p:cNvGrpSpPr/>
              <p:nvPr/>
            </p:nvGrpSpPr>
            <p:grpSpPr>
              <a:xfrm>
                <a:off x="3725790" y="1019175"/>
                <a:ext cx="627135" cy="609600"/>
                <a:chOff x="3725790" y="1019175"/>
                <a:chExt cx="627135" cy="609600"/>
              </a:xfrm>
              <a:grpFill/>
            </p:grpSpPr>
            <p:sp>
              <p:nvSpPr>
                <p:cNvPr id="45" name="任意多边形 44"/>
                <p:cNvSpPr/>
                <p:nvPr/>
              </p:nvSpPr>
              <p:spPr>
                <a:xfrm>
                  <a:off x="3725790" y="1019175"/>
                  <a:ext cx="627135" cy="609600"/>
                </a:xfrm>
                <a:custGeom>
                  <a:avLst/>
                  <a:gdLst>
                    <a:gd name="connsiteX0" fmla="*/ 0 w 627135"/>
                    <a:gd name="connsiteY0" fmla="*/ 0 h 609600"/>
                    <a:gd name="connsiteX1" fmla="*/ 627135 w 627135"/>
                    <a:gd name="connsiteY1" fmla="*/ 0 h 609600"/>
                    <a:gd name="connsiteX2" fmla="*/ 627135 w 627135"/>
                    <a:gd name="connsiteY2" fmla="*/ 609600 h 609600"/>
                    <a:gd name="connsiteX3" fmla="*/ 1783 w 627135"/>
                    <a:gd name="connsiteY3" fmla="*/ 609600 h 609600"/>
                    <a:gd name="connsiteX4" fmla="*/ 305666 w 627135"/>
                    <a:gd name="connsiteY4" fmla="*/ 300804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35" h="609600">
                      <a:moveTo>
                        <a:pt x="0" y="0"/>
                      </a:moveTo>
                      <a:lnTo>
                        <a:pt x="627135" y="0"/>
                      </a:lnTo>
                      <a:lnTo>
                        <a:pt x="627135" y="609600"/>
                      </a:lnTo>
                      <a:lnTo>
                        <a:pt x="1783" y="609600"/>
                      </a:lnTo>
                      <a:lnTo>
                        <a:pt x="305666" y="30080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直角三角形 45"/>
                <p:cNvSpPr/>
                <p:nvPr/>
              </p:nvSpPr>
              <p:spPr>
                <a:xfrm rot="5400000" flipV="1">
                  <a:off x="4181475" y="1457325"/>
                  <a:ext cx="171450" cy="17145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flipH="1">
                <a:off x="6829425" y="1019175"/>
                <a:ext cx="627135" cy="609600"/>
                <a:chOff x="3725790" y="1019175"/>
                <a:chExt cx="627135" cy="609600"/>
              </a:xfrm>
              <a:grpFill/>
            </p:grpSpPr>
            <p:sp>
              <p:nvSpPr>
                <p:cNvPr id="43" name="任意多边形 42"/>
                <p:cNvSpPr/>
                <p:nvPr/>
              </p:nvSpPr>
              <p:spPr>
                <a:xfrm>
                  <a:off x="3725790" y="1019175"/>
                  <a:ext cx="627135" cy="609600"/>
                </a:xfrm>
                <a:custGeom>
                  <a:avLst/>
                  <a:gdLst>
                    <a:gd name="connsiteX0" fmla="*/ 0 w 627135"/>
                    <a:gd name="connsiteY0" fmla="*/ 0 h 609600"/>
                    <a:gd name="connsiteX1" fmla="*/ 627135 w 627135"/>
                    <a:gd name="connsiteY1" fmla="*/ 0 h 609600"/>
                    <a:gd name="connsiteX2" fmla="*/ 627135 w 627135"/>
                    <a:gd name="connsiteY2" fmla="*/ 609600 h 609600"/>
                    <a:gd name="connsiteX3" fmla="*/ 1783 w 627135"/>
                    <a:gd name="connsiteY3" fmla="*/ 609600 h 609600"/>
                    <a:gd name="connsiteX4" fmla="*/ 305666 w 627135"/>
                    <a:gd name="connsiteY4" fmla="*/ 300804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35" h="609600">
                      <a:moveTo>
                        <a:pt x="0" y="0"/>
                      </a:moveTo>
                      <a:lnTo>
                        <a:pt x="627135" y="0"/>
                      </a:lnTo>
                      <a:lnTo>
                        <a:pt x="627135" y="609600"/>
                      </a:lnTo>
                      <a:lnTo>
                        <a:pt x="1783" y="609600"/>
                      </a:lnTo>
                      <a:lnTo>
                        <a:pt x="305666" y="30080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直角三角形 43"/>
                <p:cNvSpPr/>
                <p:nvPr/>
              </p:nvSpPr>
              <p:spPr>
                <a:xfrm rot="5400000" flipV="1">
                  <a:off x="4181475" y="1457325"/>
                  <a:ext cx="171450" cy="17145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4181475" y="847725"/>
                <a:ext cx="2819400" cy="609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文本框 14"/>
            <p:cNvSpPr txBox="1"/>
            <p:nvPr/>
          </p:nvSpPr>
          <p:spPr>
            <a:xfrm>
              <a:off x="4014933" y="1169836"/>
              <a:ext cx="1114119" cy="523220"/>
            </a:xfrm>
            <a:prstGeom prst="rect">
              <a:avLst/>
            </a:prstGeom>
            <a:grpFill/>
          </p:spPr>
          <p:txBody>
            <a:bodyPr wrap="none" rtlCol="0">
              <a:spAutoFit/>
            </a:bodyPr>
            <a:lstStyle/>
            <a:p>
              <a:pPr algn="ctr"/>
              <a:r>
                <a:rPr lang="zh-CN" altLang="en-US" sz="2800" dirty="0">
                  <a:solidFill>
                    <a:schemeClr val="accent4"/>
                  </a:solidFill>
                </a:rPr>
                <a:t>第一章　绪论</a:t>
              </a:r>
              <a:endParaRPr lang="zh-CN" altLang="en-US" sz="2800" dirty="0">
                <a:solidFill>
                  <a:schemeClr val="accent4"/>
                </a:solidFill>
              </a:endParaRPr>
            </a:p>
          </p:txBody>
        </p:sp>
      </p:grpSp>
      <p:grpSp>
        <p:nvGrpSpPr>
          <p:cNvPr id="57" name="组合 56"/>
          <p:cNvGrpSpPr/>
          <p:nvPr/>
        </p:nvGrpSpPr>
        <p:grpSpPr>
          <a:xfrm>
            <a:off x="1754534" y="2628470"/>
            <a:ext cx="5693399" cy="426278"/>
            <a:chOff x="1807265" y="2935089"/>
            <a:chExt cx="5693399" cy="426278"/>
          </a:xfrm>
        </p:grpSpPr>
        <p:sp>
          <p:nvSpPr>
            <p:cNvPr id="74" name="圆角矩形 73"/>
            <p:cNvSpPr/>
            <p:nvPr/>
          </p:nvSpPr>
          <p:spPr>
            <a:xfrm>
              <a:off x="1807265" y="2935089"/>
              <a:ext cx="5693399" cy="394200"/>
            </a:xfrm>
            <a:prstGeom prst="roundRect">
              <a:avLst>
                <a:gd name="adj" fmla="val 20658"/>
              </a:avLst>
            </a:prstGeom>
            <a:solidFill>
              <a:srgbClr val="E6E6E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5" name="矩形 74"/>
            <p:cNvSpPr/>
            <p:nvPr/>
          </p:nvSpPr>
          <p:spPr>
            <a:xfrm>
              <a:off x="1881814" y="2945869"/>
              <a:ext cx="4230645" cy="415498"/>
            </a:xfrm>
            <a:prstGeom prst="rect">
              <a:avLst/>
            </a:prstGeom>
          </p:spPr>
          <p:txBody>
            <a:bodyPr wrap="none">
              <a:spAutoFit/>
            </a:bodyPr>
            <a:lstStyle/>
            <a:p>
              <a:r>
                <a:rPr lang="en-US" altLang="zh-CN" sz="2100" spc="225" dirty="0">
                  <a:solidFill>
                    <a:schemeClr val="tx1">
                      <a:lumMod val="75000"/>
                      <a:lumOff val="25000"/>
                    </a:schemeClr>
                  </a:solidFill>
                  <a:latin typeface="微软雅黑" panose="020B0503020204020204" pitchFamily="34" charset="-122"/>
                  <a:ea typeface="微软雅黑" panose="020B0503020204020204" pitchFamily="34" charset="-122"/>
                </a:rPr>
                <a:t>1.2</a:t>
              </a:r>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　数据挖掘起源及发展历史</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58" name="组合 57"/>
          <p:cNvGrpSpPr/>
          <p:nvPr/>
        </p:nvGrpSpPr>
        <p:grpSpPr>
          <a:xfrm>
            <a:off x="1754534" y="2055375"/>
            <a:ext cx="5693399" cy="416118"/>
            <a:chOff x="1807265" y="3573413"/>
            <a:chExt cx="5693399" cy="416118"/>
          </a:xfrm>
          <a:solidFill>
            <a:schemeClr val="bg2"/>
          </a:solidFill>
        </p:grpSpPr>
        <p:sp>
          <p:nvSpPr>
            <p:cNvPr id="71" name="圆角矩形 70"/>
            <p:cNvSpPr/>
            <p:nvPr/>
          </p:nvSpPr>
          <p:spPr>
            <a:xfrm>
              <a:off x="1807265" y="3573413"/>
              <a:ext cx="5693399" cy="394200"/>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2" name="矩形 71"/>
            <p:cNvSpPr/>
            <p:nvPr/>
          </p:nvSpPr>
          <p:spPr>
            <a:xfrm>
              <a:off x="1881814" y="3574033"/>
              <a:ext cx="3336170" cy="415498"/>
            </a:xfrm>
            <a:prstGeom prst="rect">
              <a:avLst/>
            </a:prstGeom>
            <a:noFill/>
          </p:spPr>
          <p:txBody>
            <a:bodyPr wrap="none">
              <a:spAutoFit/>
            </a:bodyPr>
            <a:lstStyle/>
            <a:p>
              <a:r>
                <a:rPr lang="en-US" altLang="zh-CN" sz="2100" spc="225" dirty="0">
                  <a:solidFill>
                    <a:schemeClr val="tx1">
                      <a:lumMod val="65000"/>
                      <a:lumOff val="35000"/>
                    </a:schemeClr>
                  </a:solidFill>
                  <a:latin typeface="微软雅黑" panose="020B0503020204020204" pitchFamily="34" charset="-122"/>
                  <a:ea typeface="微软雅黑" panose="020B0503020204020204" pitchFamily="34" charset="-122"/>
                </a:rPr>
                <a:t>1.1</a:t>
              </a:r>
              <a:r>
                <a:rPr lang="zh-CN" altLang="en-US" sz="2100" spc="225" dirty="0">
                  <a:solidFill>
                    <a:schemeClr val="tx1">
                      <a:lumMod val="65000"/>
                      <a:lumOff val="35000"/>
                    </a:schemeClr>
                  </a:solidFill>
                  <a:latin typeface="微软雅黑" panose="020B0503020204020204" pitchFamily="34" charset="-122"/>
                  <a:ea typeface="微软雅黑" panose="020B0503020204020204" pitchFamily="34" charset="-122"/>
                </a:rPr>
                <a:t>　数据挖掘基本概念</a:t>
              </a:r>
              <a:endParaRPr lang="zh-CN" altLang="en-US" sz="2100" spc="225"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a:off x="1754534" y="3758120"/>
            <a:ext cx="5693399" cy="426279"/>
            <a:chOff x="1807265" y="3866296"/>
            <a:chExt cx="5693399" cy="426279"/>
          </a:xfrm>
        </p:grpSpPr>
        <p:sp>
          <p:nvSpPr>
            <p:cNvPr id="69" name="圆角矩形 68"/>
            <p:cNvSpPr/>
            <p:nvPr/>
          </p:nvSpPr>
          <p:spPr>
            <a:xfrm>
              <a:off x="1807265" y="3866296"/>
              <a:ext cx="5693399" cy="394200"/>
            </a:xfrm>
            <a:prstGeom prst="roundRect">
              <a:avLst>
                <a:gd name="adj" fmla="val 20658"/>
              </a:avLst>
            </a:prstGeom>
            <a:solidFill>
              <a:srgbClr val="E6E6E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0" name="矩形 69"/>
            <p:cNvSpPr/>
            <p:nvPr/>
          </p:nvSpPr>
          <p:spPr>
            <a:xfrm>
              <a:off x="1881814" y="3877077"/>
              <a:ext cx="2739853" cy="415498"/>
            </a:xfrm>
            <a:prstGeom prst="rect">
              <a:avLst/>
            </a:prstGeom>
          </p:spPr>
          <p:txBody>
            <a:bodyPr wrap="none">
              <a:spAutoFit/>
            </a:bodyPr>
            <a:lstStyle/>
            <a:p>
              <a:r>
                <a:rPr lang="en-US" altLang="zh-CN" sz="2100" spc="225" dirty="0">
                  <a:solidFill>
                    <a:schemeClr val="tx1">
                      <a:lumMod val="75000"/>
                      <a:lumOff val="25000"/>
                    </a:schemeClr>
                  </a:solidFill>
                  <a:latin typeface="微软雅黑" panose="020B0503020204020204" pitchFamily="34" charset="-122"/>
                  <a:ea typeface="微软雅黑" panose="020B0503020204020204" pitchFamily="34" charset="-122"/>
                </a:rPr>
                <a:t>3.1</a:t>
              </a:r>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　数据挖掘概述</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48" name="组合 47"/>
          <p:cNvGrpSpPr/>
          <p:nvPr/>
        </p:nvGrpSpPr>
        <p:grpSpPr>
          <a:xfrm>
            <a:off x="1754534" y="3768901"/>
            <a:ext cx="5693399" cy="415498"/>
            <a:chOff x="1807265" y="2462595"/>
            <a:chExt cx="5693399" cy="415498"/>
          </a:xfrm>
          <a:solidFill>
            <a:schemeClr val="bg2"/>
          </a:solidFill>
        </p:grpSpPr>
        <p:sp>
          <p:nvSpPr>
            <p:cNvPr id="49" name="圆角矩形 48"/>
            <p:cNvSpPr/>
            <p:nvPr/>
          </p:nvSpPr>
          <p:spPr>
            <a:xfrm>
              <a:off x="1807265" y="2478527"/>
              <a:ext cx="5693399" cy="394154"/>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0" name="矩形 49"/>
            <p:cNvSpPr/>
            <p:nvPr/>
          </p:nvSpPr>
          <p:spPr>
            <a:xfrm>
              <a:off x="1883286" y="2462595"/>
              <a:ext cx="3336170" cy="415498"/>
            </a:xfrm>
            <a:prstGeom prst="rect">
              <a:avLst/>
            </a:prstGeom>
            <a:grpFill/>
          </p:spPr>
          <p:txBody>
            <a:bodyPr wrap="none">
              <a:spAutoFit/>
            </a:bodyPr>
            <a:lstStyle/>
            <a:p>
              <a:r>
                <a:rPr lang="en-US" altLang="zh-CN" sz="2100" spc="225" dirty="0">
                  <a:solidFill>
                    <a:schemeClr val="tx1">
                      <a:lumMod val="75000"/>
                      <a:lumOff val="25000"/>
                    </a:schemeClr>
                  </a:solidFill>
                  <a:latin typeface="微软雅黑" panose="020B0503020204020204" pitchFamily="34" charset="-122"/>
                  <a:ea typeface="微软雅黑" panose="020B0503020204020204" pitchFamily="34" charset="-122"/>
                </a:rPr>
                <a:t>1.4</a:t>
              </a:r>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　数据挖掘应用场景</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5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53"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54"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sp>
        <p:nvSpPr>
          <p:cNvPr id="35" name="矩形 34"/>
          <p:cNvSpPr/>
          <p:nvPr/>
        </p:nvSpPr>
        <p:spPr>
          <a:xfrm>
            <a:off x="0" y="6123214"/>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
        <p:nvSpPr>
          <p:cNvPr id="2" name="文本框 1"/>
          <p:cNvSpPr txBox="1"/>
          <p:nvPr/>
        </p:nvSpPr>
        <p:spPr>
          <a:xfrm>
            <a:off x="0" y="0"/>
            <a:ext cx="2402285" cy="369332"/>
          </a:xfrm>
          <a:prstGeom prst="rect">
            <a:avLst/>
          </a:prstGeom>
          <a:noFill/>
        </p:spPr>
        <p:txBody>
          <a:bodyPr wrap="square" rtlCol="0">
            <a:spAutoFit/>
          </a:bodyPr>
          <a:lstStyle/>
          <a:p>
            <a:r>
              <a:rPr lang="zh-CN" altLang="en-US" dirty="0">
                <a:solidFill>
                  <a:schemeClr val="bg1"/>
                </a:solidFill>
              </a:rPr>
              <a:t>数据挖掘</a:t>
            </a:r>
            <a:endParaRPr lang="zh-CN" altLang="en-US" dirty="0">
              <a:solidFill>
                <a:schemeClr val="bg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1569660"/>
          </a:xfrm>
          <a:prstGeom prst="rect">
            <a:avLst/>
          </a:prstGeom>
        </p:spPr>
        <p:txBody>
          <a:bodyPr wrap="square">
            <a:spAutoFit/>
          </a:bodyPr>
          <a:lstStyle/>
          <a:p>
            <a:pPr marL="285750" indent="-285750">
              <a:buFont typeface="Arial" panose="020B0604020202020204" pitchFamily="34" charset="0"/>
              <a:buChar char="•"/>
            </a:pPr>
            <a:r>
              <a:rPr lang="zh-CN" altLang="en-US" sz="1600" dirty="0"/>
              <a:t>我们需要借助一些有效的工具进行数据挖掘工作，更轻松地从巨大的数据集中找出关系、集群、模式、分类信息等，借助这类工具可以帮助我们做出最准确的决策，为我们的业务获取更多收益。</a:t>
            </a:r>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zh-CN" altLang="en-US" sz="1600" dirty="0"/>
              <a:t>数据挖掘工具分为：商用工具和开源工具</a:t>
            </a:r>
            <a:endParaRPr lang="en-US" altLang="zh-CN" dirty="0"/>
          </a:p>
        </p:txBody>
      </p:sp>
      <p:sp>
        <p:nvSpPr>
          <p:cNvPr id="82" name="矩形 81"/>
          <p:cNvSpPr/>
          <p:nvPr/>
        </p:nvSpPr>
        <p:spPr>
          <a:xfrm>
            <a:off x="259814" y="874479"/>
            <a:ext cx="2020105" cy="369332"/>
          </a:xfrm>
          <a:prstGeom prst="rect">
            <a:avLst/>
          </a:prstGeom>
        </p:spPr>
        <p:txBody>
          <a:bodyPr wrap="none">
            <a:spAutoFit/>
          </a:bodyPr>
          <a:lstStyle/>
          <a:p>
            <a:r>
              <a:rPr lang="en-US" altLang="zh-CN" dirty="0"/>
              <a:t>1.3 </a:t>
            </a:r>
            <a:r>
              <a:rPr lang="zh-CN" altLang="en-US" dirty="0"/>
              <a:t>数据挖掘工具</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1.3</a:t>
            </a:r>
            <a:r>
              <a:rPr lang="zh-CN" altLang="en-US" sz="2100" b="1" spc="225" dirty="0">
                <a:solidFill>
                  <a:prstClr val="white"/>
                </a:solidFill>
              </a:rPr>
              <a:t>数据挖掘常用工具</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7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7826" y="3937491"/>
            <a:ext cx="4060825" cy="1103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2308324"/>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sz="1600" dirty="0"/>
              <a:t>SAS Enterprise Miner</a:t>
            </a:r>
            <a:endParaRPr lang="en-US" altLang="zh-CN" sz="1600" dirty="0"/>
          </a:p>
          <a:p>
            <a:pPr marL="285750" lvl="1" indent="-285750">
              <a:lnSpc>
                <a:spcPct val="150000"/>
              </a:lnSpc>
              <a:buFont typeface="Arial" panose="020B0604020202020204" pitchFamily="34" charset="0"/>
              <a:buChar char="•"/>
            </a:pPr>
            <a:r>
              <a:rPr lang="en-US" altLang="zh-CN" sz="1600" dirty="0"/>
              <a:t>SPSS Clementine</a:t>
            </a:r>
            <a:endParaRPr lang="en-US" altLang="zh-CN" sz="1600" dirty="0"/>
          </a:p>
          <a:p>
            <a:pPr marL="285750" lvl="1" indent="-285750">
              <a:lnSpc>
                <a:spcPct val="150000"/>
              </a:lnSpc>
              <a:buFont typeface="Arial" panose="020B0604020202020204" pitchFamily="34" charset="0"/>
              <a:buChar char="•"/>
            </a:pPr>
            <a:r>
              <a:rPr lang="en-US" altLang="zh-CN" sz="1600" dirty="0"/>
              <a:t>Intelligent Miner</a:t>
            </a:r>
            <a:endParaRPr lang="en-US" altLang="zh-CN" sz="1600" dirty="0"/>
          </a:p>
          <a:p>
            <a:pPr marL="285750" lvl="1" indent="-285750">
              <a:lnSpc>
                <a:spcPct val="150000"/>
              </a:lnSpc>
              <a:buFont typeface="Arial" panose="020B0604020202020204" pitchFamily="34" charset="0"/>
              <a:buChar char="•"/>
            </a:pPr>
            <a:r>
              <a:rPr lang="en-US" altLang="zh-CN" sz="1600" dirty="0"/>
              <a:t>QUEST</a:t>
            </a:r>
            <a:endParaRPr lang="en-US" altLang="zh-CN" sz="1600" dirty="0"/>
          </a:p>
          <a:p>
            <a:pPr marL="800100" lvl="1" indent="-342900">
              <a:lnSpc>
                <a:spcPct val="150000"/>
              </a:lnSpc>
              <a:buFont typeface="Wingdings" panose="05000000000000000000" pitchFamily="2" charset="2"/>
              <a:buChar char="ü"/>
            </a:pPr>
            <a:endParaRPr lang="zh-CN" altLang="zh-CN" sz="1600" dirty="0"/>
          </a:p>
          <a:p>
            <a:pPr marL="800100" lvl="1" indent="-342900">
              <a:lnSpc>
                <a:spcPct val="150000"/>
              </a:lnSpc>
              <a:buFont typeface="Wingdings" panose="05000000000000000000" pitchFamily="2" charset="2"/>
              <a:buChar char="ü"/>
            </a:pPr>
            <a:endParaRPr lang="en-US" altLang="zh-CN" sz="1600" dirty="0"/>
          </a:p>
        </p:txBody>
      </p:sp>
      <p:sp>
        <p:nvSpPr>
          <p:cNvPr id="82" name="矩形 81"/>
          <p:cNvSpPr/>
          <p:nvPr/>
        </p:nvSpPr>
        <p:spPr>
          <a:xfrm>
            <a:off x="259814" y="874479"/>
            <a:ext cx="1693092" cy="369332"/>
          </a:xfrm>
          <a:prstGeom prst="rect">
            <a:avLst/>
          </a:prstGeom>
        </p:spPr>
        <p:txBody>
          <a:bodyPr wrap="none">
            <a:spAutoFit/>
          </a:bodyPr>
          <a:lstStyle/>
          <a:p>
            <a:r>
              <a:rPr lang="en-US" altLang="zh-CN" dirty="0"/>
              <a:t>1.3.1 </a:t>
            </a:r>
            <a:r>
              <a:rPr lang="zh-CN" altLang="en-US" dirty="0"/>
              <a:t>商用工具</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1.3</a:t>
            </a:r>
            <a:r>
              <a:rPr lang="zh-CN" altLang="en-US" sz="2100" b="1" spc="225" dirty="0">
                <a:solidFill>
                  <a:prstClr val="white"/>
                </a:solidFill>
              </a:rPr>
              <a:t>数据挖掘常用工具</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7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8956" y="3332480"/>
            <a:ext cx="4318303" cy="25555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wang\Desktop\大数据\20151030162457_88.jpg"/>
          <p:cNvPicPr>
            <a:picLocks noChangeAspect="1" noChangeArrowheads="1"/>
          </p:cNvPicPr>
          <p:nvPr/>
        </p:nvPicPr>
        <p:blipFill>
          <a:blip r:embed="rId1">
            <a:extLst>
              <a:ext uri="{BEBA8EAE-BF5A-486C-A8C5-ECC9F3942E4B}">
                <a14:imgProps xmlns:a14="http://schemas.microsoft.com/office/drawing/2010/main">
                  <a14:imgLayer r:embed="rId2">
                    <a14:imgEffect>
                      <a14:backgroundRemoval t="9884" b="89826" l="6000" r="96600">
                        <a14:foregroundMark x1="39800" y1="38663" x2="39800" y2="38663"/>
                        <a14:foregroundMark x1="88000" y1="56977" x2="88000" y2="56977"/>
                        <a14:foregroundMark x1="93000" y1="45349" x2="93000" y2="45349"/>
                        <a14:foregroundMark x1="96600" y1="43895" x2="96600" y2="43895"/>
                        <a14:foregroundMark x1="35000" y1="16279" x2="35000" y2="16279"/>
                        <a14:foregroundMark x1="19800" y1="27035" x2="19800" y2="27035"/>
                        <a14:foregroundMark x1="18600" y1="27907" x2="18600" y2="27907"/>
                        <a14:foregroundMark x1="74800" y1="23547" x2="74800" y2="23547"/>
                        <a14:foregroundMark x1="48000" y1="30814" x2="48000" y2="30814"/>
                        <a14:foregroundMark x1="73400" y1="76163" x2="73400" y2="76163"/>
                        <a14:foregroundMark x1="60800" y1="15988" x2="60800" y2="15988"/>
                        <a14:foregroundMark x1="62800" y1="15698" x2="62800" y2="15698"/>
                        <a14:foregroundMark x1="6000" y1="42151" x2="6000" y2="42151"/>
                        <a14:foregroundMark x1="25600" y1="22093" x2="25600" y2="22093"/>
                        <a14:foregroundMark x1="43600" y1="13081" x2="43600" y2="13081"/>
                        <a14:foregroundMark x1="40800" y1="13372" x2="40800" y2="13372"/>
                        <a14:foregroundMark x1="85200" y1="66570" x2="85200" y2="66570"/>
                      </a14:backgroundRemoval>
                    </a14:imgEffect>
                  </a14:imgLayer>
                </a14:imgProps>
              </a:ext>
              <a:ext uri="{28A0092B-C50C-407E-A947-70E740481C1C}">
                <a14:useLocalDpi xmlns:a14="http://schemas.microsoft.com/office/drawing/2010/main" val="0"/>
              </a:ext>
            </a:extLst>
          </a:blip>
          <a:srcRect/>
          <a:stretch>
            <a:fillRect/>
          </a:stretch>
        </p:blipFill>
        <p:spPr bwMode="auto">
          <a:xfrm>
            <a:off x="4167188" y="2846614"/>
            <a:ext cx="4762500" cy="3276600"/>
          </a:xfrm>
          <a:prstGeom prst="rect">
            <a:avLst/>
          </a:prstGeom>
          <a:noFill/>
          <a:extLst>
            <a:ext uri="{909E8E84-426E-40DD-AFC4-6F175D3DCCD1}">
              <a14:hiddenFill xmlns:a14="http://schemas.microsoft.com/office/drawing/2010/main">
                <a:solidFill>
                  <a:srgbClr val="FFFFFF"/>
                </a:solidFill>
              </a14:hiddenFill>
            </a:ext>
          </a:extLst>
        </p:spPr>
      </p:pic>
      <p:sp>
        <p:nvSpPr>
          <p:cNvPr id="32" name="矩形 31"/>
          <p:cNvSpPr/>
          <p:nvPr/>
        </p:nvSpPr>
        <p:spPr>
          <a:xfrm>
            <a:off x="-7143" y="-9147"/>
            <a:ext cx="9158090" cy="38219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6" name="矩形 35"/>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1" name="组合 30"/>
          <p:cNvGrpSpPr/>
          <p:nvPr/>
        </p:nvGrpSpPr>
        <p:grpSpPr>
          <a:xfrm>
            <a:off x="690257" y="966177"/>
            <a:ext cx="7832784" cy="781050"/>
            <a:chOff x="2788580" y="1152524"/>
            <a:chExt cx="3730770" cy="781050"/>
          </a:xfrm>
          <a:solidFill>
            <a:srgbClr val="000066"/>
          </a:solidFill>
        </p:grpSpPr>
        <p:grpSp>
          <p:nvGrpSpPr>
            <p:cNvPr id="34" name="组合 33"/>
            <p:cNvGrpSpPr/>
            <p:nvPr/>
          </p:nvGrpSpPr>
          <p:grpSpPr>
            <a:xfrm>
              <a:off x="2788580" y="1152524"/>
              <a:ext cx="3730770" cy="781050"/>
              <a:chOff x="3725790" y="847725"/>
              <a:chExt cx="3730770" cy="781050"/>
            </a:xfrm>
            <a:grpFill/>
          </p:grpSpPr>
          <p:grpSp>
            <p:nvGrpSpPr>
              <p:cNvPr id="40" name="组合 39"/>
              <p:cNvGrpSpPr/>
              <p:nvPr/>
            </p:nvGrpSpPr>
            <p:grpSpPr>
              <a:xfrm>
                <a:off x="3725790" y="1019175"/>
                <a:ext cx="627135" cy="609600"/>
                <a:chOff x="3725790" y="1019175"/>
                <a:chExt cx="627135" cy="609600"/>
              </a:xfrm>
              <a:grpFill/>
            </p:grpSpPr>
            <p:sp>
              <p:nvSpPr>
                <p:cNvPr id="45" name="任意多边形 44"/>
                <p:cNvSpPr/>
                <p:nvPr/>
              </p:nvSpPr>
              <p:spPr>
                <a:xfrm>
                  <a:off x="3725790" y="1019175"/>
                  <a:ext cx="627135" cy="609600"/>
                </a:xfrm>
                <a:custGeom>
                  <a:avLst/>
                  <a:gdLst>
                    <a:gd name="connsiteX0" fmla="*/ 0 w 627135"/>
                    <a:gd name="connsiteY0" fmla="*/ 0 h 609600"/>
                    <a:gd name="connsiteX1" fmla="*/ 627135 w 627135"/>
                    <a:gd name="connsiteY1" fmla="*/ 0 h 609600"/>
                    <a:gd name="connsiteX2" fmla="*/ 627135 w 627135"/>
                    <a:gd name="connsiteY2" fmla="*/ 609600 h 609600"/>
                    <a:gd name="connsiteX3" fmla="*/ 1783 w 627135"/>
                    <a:gd name="connsiteY3" fmla="*/ 609600 h 609600"/>
                    <a:gd name="connsiteX4" fmla="*/ 305666 w 627135"/>
                    <a:gd name="connsiteY4" fmla="*/ 300804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35" h="609600">
                      <a:moveTo>
                        <a:pt x="0" y="0"/>
                      </a:moveTo>
                      <a:lnTo>
                        <a:pt x="627135" y="0"/>
                      </a:lnTo>
                      <a:lnTo>
                        <a:pt x="627135" y="609600"/>
                      </a:lnTo>
                      <a:lnTo>
                        <a:pt x="1783" y="609600"/>
                      </a:lnTo>
                      <a:lnTo>
                        <a:pt x="305666" y="30080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直角三角形 45"/>
                <p:cNvSpPr/>
                <p:nvPr/>
              </p:nvSpPr>
              <p:spPr>
                <a:xfrm rot="5400000" flipV="1">
                  <a:off x="4181475" y="1457325"/>
                  <a:ext cx="171450" cy="17145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flipH="1">
                <a:off x="6829425" y="1019175"/>
                <a:ext cx="627135" cy="609600"/>
                <a:chOff x="3725790" y="1019175"/>
                <a:chExt cx="627135" cy="609600"/>
              </a:xfrm>
              <a:grpFill/>
            </p:grpSpPr>
            <p:sp>
              <p:nvSpPr>
                <p:cNvPr id="43" name="任意多边形 42"/>
                <p:cNvSpPr/>
                <p:nvPr/>
              </p:nvSpPr>
              <p:spPr>
                <a:xfrm>
                  <a:off x="3725790" y="1019175"/>
                  <a:ext cx="627135" cy="609600"/>
                </a:xfrm>
                <a:custGeom>
                  <a:avLst/>
                  <a:gdLst>
                    <a:gd name="connsiteX0" fmla="*/ 0 w 627135"/>
                    <a:gd name="connsiteY0" fmla="*/ 0 h 609600"/>
                    <a:gd name="connsiteX1" fmla="*/ 627135 w 627135"/>
                    <a:gd name="connsiteY1" fmla="*/ 0 h 609600"/>
                    <a:gd name="connsiteX2" fmla="*/ 627135 w 627135"/>
                    <a:gd name="connsiteY2" fmla="*/ 609600 h 609600"/>
                    <a:gd name="connsiteX3" fmla="*/ 1783 w 627135"/>
                    <a:gd name="connsiteY3" fmla="*/ 609600 h 609600"/>
                    <a:gd name="connsiteX4" fmla="*/ 305666 w 627135"/>
                    <a:gd name="connsiteY4" fmla="*/ 300804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35" h="609600">
                      <a:moveTo>
                        <a:pt x="0" y="0"/>
                      </a:moveTo>
                      <a:lnTo>
                        <a:pt x="627135" y="0"/>
                      </a:lnTo>
                      <a:lnTo>
                        <a:pt x="627135" y="609600"/>
                      </a:lnTo>
                      <a:lnTo>
                        <a:pt x="1783" y="609600"/>
                      </a:lnTo>
                      <a:lnTo>
                        <a:pt x="305666" y="30080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直角三角形 43"/>
                <p:cNvSpPr/>
                <p:nvPr/>
              </p:nvSpPr>
              <p:spPr>
                <a:xfrm rot="5400000" flipV="1">
                  <a:off x="4181475" y="1457325"/>
                  <a:ext cx="171450" cy="17145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4181475" y="847725"/>
                <a:ext cx="2819400" cy="609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文本框 14"/>
            <p:cNvSpPr txBox="1"/>
            <p:nvPr/>
          </p:nvSpPr>
          <p:spPr>
            <a:xfrm>
              <a:off x="4014933" y="1169836"/>
              <a:ext cx="1114119" cy="523220"/>
            </a:xfrm>
            <a:prstGeom prst="rect">
              <a:avLst/>
            </a:prstGeom>
            <a:grpFill/>
          </p:spPr>
          <p:txBody>
            <a:bodyPr wrap="none" rtlCol="0">
              <a:spAutoFit/>
            </a:bodyPr>
            <a:lstStyle/>
            <a:p>
              <a:pPr algn="ctr"/>
              <a:r>
                <a:rPr lang="zh-CN" altLang="en-US" sz="2800" dirty="0">
                  <a:solidFill>
                    <a:schemeClr val="accent4"/>
                  </a:solidFill>
                </a:rPr>
                <a:t>第一章　绪论</a:t>
              </a:r>
              <a:endParaRPr lang="zh-CN" altLang="en-US" sz="2800" dirty="0">
                <a:solidFill>
                  <a:schemeClr val="accent4"/>
                </a:solidFill>
              </a:endParaRPr>
            </a:p>
          </p:txBody>
        </p:sp>
      </p:grpSp>
      <p:pic>
        <p:nvPicPr>
          <p:cNvPr id="51" name="27 Imagen"/>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53"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54" name="Imagen 27">
            <a:hlinkClick r:id="" action="ppaction://hlinkshowjump?jump=nextslide"/>
          </p:cNvPr>
          <p:cNvPicPr>
            <a:picLocks noChangeAspect="1" noChangeArrowheads="1"/>
          </p:cNvPicPr>
          <p:nvPr/>
        </p:nvPicPr>
        <p:blipFill>
          <a:blip r:embed="rId4"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Imagen 28">
            <a:hlinkClick r:id="" action="ppaction://hlinkshowjump?jump=previousslide"/>
          </p:cNvPr>
          <p:cNvPicPr>
            <a:picLocks noChangeAspect="1" noChangeArrowheads="1"/>
          </p:cNvPicPr>
          <p:nvPr/>
        </p:nvPicPr>
        <p:blipFill>
          <a:blip r:embed="rId4"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sp>
        <p:nvSpPr>
          <p:cNvPr id="76" name="矩形 75"/>
          <p:cNvSpPr/>
          <p:nvPr/>
        </p:nvSpPr>
        <p:spPr>
          <a:xfrm>
            <a:off x="508956" y="2283634"/>
            <a:ext cx="8075577" cy="3447098"/>
          </a:xfrm>
          <a:prstGeom prst="rect">
            <a:avLst/>
          </a:prstGeom>
        </p:spPr>
        <p:txBody>
          <a:bodyPr wrap="square">
            <a:spAutoFit/>
          </a:bodyPr>
          <a:lstStyle/>
          <a:p>
            <a:pPr marL="285750" indent="-285750">
              <a:buFont typeface="Arial" panose="020B0604020202020204" pitchFamily="34" charset="0"/>
              <a:buChar char="•"/>
            </a:pPr>
            <a:r>
              <a:rPr lang="zh-CN" altLang="en-US" sz="1400" dirty="0"/>
              <a:t>我们生活在一个信息时代，社会信息化水平的不断提高和数据库应用的日益普及，使人类积累的数据量正在以指数方式增长。</a:t>
            </a:r>
            <a:endParaRPr lang="en-US" altLang="zh-CN" sz="1400" dirty="0"/>
          </a:p>
          <a:p>
            <a:endParaRPr lang="en-US" altLang="zh-CN" sz="1400" dirty="0"/>
          </a:p>
          <a:p>
            <a:endParaRPr lang="en-US" altLang="zh-CN" sz="1400" dirty="0"/>
          </a:p>
          <a:p>
            <a:r>
              <a:rPr lang="zh-CN" altLang="en-US" dirty="0"/>
              <a:t>信息化时代给我们带来大量的数据</a:t>
            </a:r>
            <a:endParaRPr lang="zh-CN" altLang="en-US" dirty="0"/>
          </a:p>
          <a:p>
            <a:pPr marL="285750" indent="-285750">
              <a:buFont typeface="Arial" panose="020B0604020202020204" pitchFamily="34" charset="0"/>
              <a:buChar char="•"/>
            </a:pPr>
            <a:r>
              <a:rPr lang="zh-CN" altLang="en-US" sz="1400" dirty="0"/>
              <a:t>电子商务：电子商务交易数据</a:t>
            </a:r>
            <a:endParaRPr lang="zh-CN" altLang="en-US" sz="1400" dirty="0"/>
          </a:p>
          <a:p>
            <a:pPr marL="285750" indent="-285750">
              <a:buFont typeface="Arial" panose="020B0604020202020204" pitchFamily="34" charset="0"/>
              <a:buChar char="•"/>
            </a:pPr>
            <a:r>
              <a:rPr lang="zh-CN" altLang="en-US" sz="1400" dirty="0"/>
              <a:t>社交平台数据：微博，</a:t>
            </a:r>
            <a:r>
              <a:rPr lang="en-US" altLang="zh-CN" sz="1400" dirty="0"/>
              <a:t>QQ</a:t>
            </a:r>
            <a:r>
              <a:rPr lang="zh-CN" altLang="en-US" sz="1400" dirty="0"/>
              <a:t>，微信等</a:t>
            </a:r>
            <a:endParaRPr lang="zh-CN" altLang="en-US" sz="1400" dirty="0"/>
          </a:p>
          <a:p>
            <a:pPr marL="285750" indent="-285750">
              <a:buFont typeface="Arial" panose="020B0604020202020204" pitchFamily="34" charset="0"/>
              <a:buChar char="•"/>
            </a:pPr>
            <a:r>
              <a:rPr lang="zh-CN" altLang="en-US" sz="1400" dirty="0"/>
              <a:t>金融：银行卡交易数据</a:t>
            </a:r>
            <a:endParaRPr lang="zh-CN" altLang="en-US" sz="1400" dirty="0"/>
          </a:p>
          <a:p>
            <a:pPr marL="285750" indent="-285750">
              <a:buFont typeface="Arial" panose="020B0604020202020204" pitchFamily="34" charset="0"/>
              <a:buChar char="•"/>
            </a:pPr>
            <a:r>
              <a:rPr lang="zh-CN" altLang="en-US" sz="1400" dirty="0"/>
              <a:t>科学计算：天气、地理环境等</a:t>
            </a:r>
            <a:endParaRPr lang="en-US" altLang="zh-CN" sz="1400" dirty="0"/>
          </a:p>
          <a:p>
            <a:endParaRPr lang="en-US" altLang="zh-CN" sz="1400" dirty="0"/>
          </a:p>
          <a:p>
            <a:endParaRPr lang="en-US" altLang="zh-CN" sz="1400" dirty="0"/>
          </a:p>
          <a:p>
            <a:r>
              <a:rPr lang="zh-CN" altLang="en-US" dirty="0"/>
              <a:t>丰富的数据，贫乏的知识</a:t>
            </a:r>
            <a:endParaRPr lang="en-US" altLang="zh-CN" dirty="0"/>
          </a:p>
          <a:p>
            <a:pPr marL="285750" indent="-285750">
              <a:buFont typeface="Arial" panose="020B0604020202020204" pitchFamily="34" charset="0"/>
              <a:buChar char="•"/>
            </a:pPr>
            <a:r>
              <a:rPr lang="zh-CN" altLang="en-US" sz="1400" dirty="0"/>
              <a:t>理解数据远远超过人的能力</a:t>
            </a:r>
            <a:endParaRPr lang="en-US" altLang="zh-CN" sz="1400" dirty="0"/>
          </a:p>
          <a:p>
            <a:pPr marL="285750" indent="-285750">
              <a:buFont typeface="Arial" panose="020B0604020202020204" pitchFamily="34" charset="0"/>
              <a:buChar char="•"/>
            </a:pPr>
            <a:r>
              <a:rPr lang="zh-CN" altLang="en-US" sz="1400" dirty="0"/>
              <a:t>迫切希望对海量数据进行更深入地分</a:t>
            </a:r>
            <a:endParaRPr lang="zh-CN" altLang="en-US" sz="1400" dirty="0"/>
          </a:p>
          <a:p>
            <a:r>
              <a:rPr lang="zh-CN" altLang="en-US" sz="1400" dirty="0"/>
              <a:t>析，发现隐藏在其中的有价值信息。</a:t>
            </a:r>
            <a:endParaRPr lang="zh-CN" altLang="en-US" sz="1400" dirty="0"/>
          </a:p>
        </p:txBody>
      </p:sp>
      <p:sp>
        <p:nvSpPr>
          <p:cNvPr id="47" name="矩形 46"/>
          <p:cNvSpPr/>
          <p:nvPr/>
        </p:nvSpPr>
        <p:spPr>
          <a:xfrm>
            <a:off x="508956" y="1895768"/>
            <a:ext cx="2723823" cy="369332"/>
          </a:xfrm>
          <a:prstGeom prst="rect">
            <a:avLst/>
          </a:prstGeom>
        </p:spPr>
        <p:txBody>
          <a:bodyPr wrap="none">
            <a:spAutoFit/>
          </a:bodyPr>
          <a:lstStyle/>
          <a:p>
            <a:r>
              <a:rPr lang="zh-CN" altLang="en-US" dirty="0"/>
              <a:t>数据挖掘出现的时代背景</a:t>
            </a:r>
            <a:endParaRPr lang="zh-CN" altLang="zh-CN" dirty="0"/>
          </a:p>
        </p:txBody>
      </p:sp>
      <p:sp>
        <p:nvSpPr>
          <p:cNvPr id="35" name="矩形 34"/>
          <p:cNvSpPr/>
          <p:nvPr/>
        </p:nvSpPr>
        <p:spPr>
          <a:xfrm>
            <a:off x="0" y="6123214"/>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
        <p:nvSpPr>
          <p:cNvPr id="2" name="文本框 1"/>
          <p:cNvSpPr txBox="1"/>
          <p:nvPr/>
        </p:nvSpPr>
        <p:spPr>
          <a:xfrm>
            <a:off x="0" y="0"/>
            <a:ext cx="2402285" cy="369332"/>
          </a:xfrm>
          <a:prstGeom prst="rect">
            <a:avLst/>
          </a:prstGeom>
          <a:noFill/>
        </p:spPr>
        <p:txBody>
          <a:bodyPr wrap="square" rtlCol="0">
            <a:spAutoFit/>
          </a:bodyPr>
          <a:lstStyle/>
          <a:p>
            <a:r>
              <a:rPr lang="zh-CN" altLang="en-US" dirty="0">
                <a:solidFill>
                  <a:schemeClr val="bg1"/>
                </a:solidFill>
              </a:rPr>
              <a:t>数据挖掘</a:t>
            </a:r>
            <a:endParaRPr lang="zh-CN" altLang="en-US" dirty="0">
              <a:solidFill>
                <a:schemeClr val="bg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2308324"/>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sz="1600" dirty="0"/>
              <a:t>SAS Enterprise Miner</a:t>
            </a:r>
            <a:endParaRPr lang="en-US" altLang="zh-CN" sz="1600" dirty="0"/>
          </a:p>
          <a:p>
            <a:pPr>
              <a:lnSpc>
                <a:spcPct val="150000"/>
              </a:lnSpc>
            </a:pPr>
            <a:r>
              <a:rPr lang="en-US" altLang="zh-CN" sz="1600" dirty="0"/>
              <a:t>Enterprise Miner</a:t>
            </a:r>
            <a:r>
              <a:rPr lang="zh-CN" altLang="en-US" sz="1600" dirty="0"/>
              <a:t>是一种通用的数据挖掘工具，按照“抽样</a:t>
            </a:r>
            <a:r>
              <a:rPr lang="en-US" altLang="zh-CN" sz="1600" dirty="0"/>
              <a:t>-</a:t>
            </a:r>
            <a:r>
              <a:rPr lang="zh-CN" altLang="en-US" sz="1600" dirty="0"/>
              <a:t>探索</a:t>
            </a:r>
            <a:r>
              <a:rPr lang="en-US" altLang="zh-CN" sz="1600" dirty="0"/>
              <a:t>-</a:t>
            </a:r>
            <a:r>
              <a:rPr lang="zh-CN" altLang="en-US" sz="1600" dirty="0"/>
              <a:t>修改</a:t>
            </a:r>
            <a:r>
              <a:rPr lang="en-US" altLang="zh-CN" sz="1600" dirty="0"/>
              <a:t>-</a:t>
            </a:r>
            <a:r>
              <a:rPr lang="zh-CN" altLang="en-US" sz="1600" dirty="0"/>
              <a:t>建模</a:t>
            </a:r>
            <a:r>
              <a:rPr lang="en-US" altLang="zh-CN" sz="1600" dirty="0"/>
              <a:t>-</a:t>
            </a:r>
            <a:r>
              <a:rPr lang="zh-CN" altLang="en-US" sz="1600" dirty="0"/>
              <a:t>评价”的方法进行数据挖掘，它把统计分析系统和图形用户界面</a:t>
            </a:r>
            <a:r>
              <a:rPr lang="en-US" altLang="zh-CN" sz="1600" dirty="0"/>
              <a:t>(GUI)</a:t>
            </a:r>
            <a:r>
              <a:rPr lang="zh-CN" altLang="en-US" sz="1600" dirty="0"/>
              <a:t>集成起来，为用户提供了用于建模的图形化流程处理环境。</a:t>
            </a:r>
            <a:endParaRPr lang="en-US" altLang="zh-CN" sz="1600" dirty="0"/>
          </a:p>
          <a:p>
            <a:pPr marL="800100" lvl="1" indent="-342900">
              <a:lnSpc>
                <a:spcPct val="150000"/>
              </a:lnSpc>
              <a:buFont typeface="Wingdings" panose="05000000000000000000" pitchFamily="2" charset="2"/>
              <a:buChar char="ü"/>
            </a:pPr>
            <a:endParaRPr lang="zh-CN" altLang="zh-CN" sz="1600" dirty="0"/>
          </a:p>
          <a:p>
            <a:pPr marL="800100" lvl="1" indent="-342900">
              <a:lnSpc>
                <a:spcPct val="150000"/>
              </a:lnSpc>
              <a:buFont typeface="Wingdings" panose="05000000000000000000" pitchFamily="2" charset="2"/>
              <a:buChar char="ü"/>
            </a:pPr>
            <a:endParaRPr lang="en-US" altLang="zh-CN" sz="1600" dirty="0"/>
          </a:p>
        </p:txBody>
      </p:sp>
      <p:sp>
        <p:nvSpPr>
          <p:cNvPr id="82" name="矩形 81"/>
          <p:cNvSpPr/>
          <p:nvPr/>
        </p:nvSpPr>
        <p:spPr>
          <a:xfrm>
            <a:off x="259814" y="874479"/>
            <a:ext cx="1693092" cy="369332"/>
          </a:xfrm>
          <a:prstGeom prst="rect">
            <a:avLst/>
          </a:prstGeom>
        </p:spPr>
        <p:txBody>
          <a:bodyPr wrap="none">
            <a:spAutoFit/>
          </a:bodyPr>
          <a:lstStyle/>
          <a:p>
            <a:r>
              <a:rPr lang="en-US" altLang="zh-CN" dirty="0"/>
              <a:t>1.3.1 </a:t>
            </a:r>
            <a:r>
              <a:rPr lang="zh-CN" altLang="en-US" dirty="0"/>
              <a:t>商用工具</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1.3</a:t>
            </a:r>
            <a:r>
              <a:rPr lang="zh-CN" altLang="en-US" sz="2100" b="1" spc="225" dirty="0">
                <a:solidFill>
                  <a:prstClr val="white"/>
                </a:solidFill>
              </a:rPr>
              <a:t>数据挖掘常用工具</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2479" y="3098800"/>
            <a:ext cx="5144984" cy="2801938"/>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1938992"/>
          </a:xfrm>
          <a:prstGeom prst="rect">
            <a:avLst/>
          </a:prstGeom>
        </p:spPr>
        <p:txBody>
          <a:bodyPr wrap="square">
            <a:spAutoFit/>
          </a:bodyPr>
          <a:lstStyle/>
          <a:p>
            <a:pPr marL="285750" lvl="1" indent="-285750">
              <a:lnSpc>
                <a:spcPct val="150000"/>
              </a:lnSpc>
              <a:buFont typeface="Arial" panose="020B0604020202020204" pitchFamily="34" charset="0"/>
              <a:buChar char="•"/>
            </a:pPr>
            <a:r>
              <a:rPr lang="en-US" altLang="zh-CN" sz="1600" dirty="0"/>
              <a:t>SPSS Clementine</a:t>
            </a:r>
            <a:endParaRPr lang="en-US" altLang="zh-CN" sz="1600" dirty="0"/>
          </a:p>
          <a:p>
            <a:pPr marL="0" lvl="1">
              <a:lnSpc>
                <a:spcPct val="150000"/>
              </a:lnSpc>
            </a:pPr>
            <a:r>
              <a:rPr lang="en-US" altLang="zh-CN" sz="1600" dirty="0"/>
              <a:t>Clementine</a:t>
            </a:r>
            <a:r>
              <a:rPr lang="zh-CN" altLang="en-US" sz="1600" dirty="0"/>
              <a:t>是</a:t>
            </a:r>
            <a:r>
              <a:rPr lang="en-US" altLang="zh-CN" sz="1600" dirty="0"/>
              <a:t>SPSS</a:t>
            </a:r>
            <a:r>
              <a:rPr lang="zh-CN" altLang="en-US" sz="1600" dirty="0"/>
              <a:t>公司开发的数据挖掘工具，支持整个数据挖掘过程，即从数据获取、转化、建模、评估到最终部署的全部过程，还支持数据挖掘的行业标准</a:t>
            </a:r>
            <a:r>
              <a:rPr lang="en-US" altLang="zh-CN" sz="1600" dirty="0"/>
              <a:t>CRISP-DM</a:t>
            </a:r>
            <a:r>
              <a:rPr lang="zh-CN" altLang="en-US" sz="1600" dirty="0"/>
              <a:t>。</a:t>
            </a:r>
            <a:endParaRPr lang="en-US" altLang="zh-CN" sz="1600" dirty="0"/>
          </a:p>
          <a:p>
            <a:pPr marL="800100" lvl="1" indent="-342900">
              <a:lnSpc>
                <a:spcPct val="150000"/>
              </a:lnSpc>
              <a:buFont typeface="Wingdings" panose="05000000000000000000" pitchFamily="2" charset="2"/>
              <a:buChar char="ü"/>
            </a:pPr>
            <a:endParaRPr lang="zh-CN" altLang="zh-CN" sz="1600" dirty="0"/>
          </a:p>
          <a:p>
            <a:pPr marL="800100" lvl="1" indent="-342900">
              <a:lnSpc>
                <a:spcPct val="150000"/>
              </a:lnSpc>
              <a:buFont typeface="Wingdings" panose="05000000000000000000" pitchFamily="2" charset="2"/>
              <a:buChar char="ü"/>
            </a:pPr>
            <a:endParaRPr lang="en-US" altLang="zh-CN" sz="1600" dirty="0"/>
          </a:p>
        </p:txBody>
      </p:sp>
      <p:sp>
        <p:nvSpPr>
          <p:cNvPr id="82" name="矩形 81"/>
          <p:cNvSpPr/>
          <p:nvPr/>
        </p:nvSpPr>
        <p:spPr>
          <a:xfrm>
            <a:off x="259814" y="874479"/>
            <a:ext cx="1693092" cy="369332"/>
          </a:xfrm>
          <a:prstGeom prst="rect">
            <a:avLst/>
          </a:prstGeom>
        </p:spPr>
        <p:txBody>
          <a:bodyPr wrap="none">
            <a:spAutoFit/>
          </a:bodyPr>
          <a:lstStyle/>
          <a:p>
            <a:r>
              <a:rPr lang="en-US" altLang="zh-CN" dirty="0"/>
              <a:t>1.3.1 </a:t>
            </a:r>
            <a:r>
              <a:rPr lang="zh-CN" altLang="en-US" dirty="0"/>
              <a:t>商用工具</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1.3</a:t>
            </a:r>
            <a:r>
              <a:rPr lang="zh-CN" altLang="en-US" sz="2100" b="1" spc="225" dirty="0">
                <a:solidFill>
                  <a:prstClr val="white"/>
                </a:solidFill>
              </a:rPr>
              <a:t>数据挖掘常用工具</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6109" y="3368122"/>
            <a:ext cx="3695700" cy="2390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3046988"/>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sz="1600" dirty="0"/>
              <a:t>R</a:t>
            </a:r>
            <a:endParaRPr lang="en-US" altLang="zh-CN" sz="1600" dirty="0"/>
          </a:p>
          <a:p>
            <a:pPr marL="285750" indent="-285750">
              <a:lnSpc>
                <a:spcPct val="150000"/>
              </a:lnSpc>
              <a:buFont typeface="Arial" panose="020B0604020202020204" pitchFamily="34" charset="0"/>
              <a:buChar char="•"/>
            </a:pPr>
            <a:r>
              <a:rPr lang="en-US" altLang="zh-CN" sz="1600" dirty="0"/>
              <a:t>Weka</a:t>
            </a:r>
            <a:endParaRPr lang="en-US" altLang="zh-CN" sz="1600" dirty="0"/>
          </a:p>
          <a:p>
            <a:pPr marL="285750" indent="-285750">
              <a:lnSpc>
                <a:spcPct val="150000"/>
              </a:lnSpc>
              <a:buFont typeface="Arial" panose="020B0604020202020204" pitchFamily="34" charset="0"/>
              <a:buChar char="•"/>
            </a:pPr>
            <a:r>
              <a:rPr lang="en-US" altLang="zh-CN" sz="1600" dirty="0"/>
              <a:t>Mahout</a:t>
            </a:r>
            <a:endParaRPr lang="en-US" altLang="zh-CN" sz="1600" dirty="0"/>
          </a:p>
          <a:p>
            <a:pPr marL="285750" indent="-285750">
              <a:lnSpc>
                <a:spcPct val="150000"/>
              </a:lnSpc>
              <a:buFont typeface="Arial" panose="020B0604020202020204" pitchFamily="34" charset="0"/>
              <a:buChar char="•"/>
            </a:pPr>
            <a:r>
              <a:rPr lang="en-US" altLang="zh-CN" sz="1600" dirty="0" err="1"/>
              <a:t>RapidMiner</a:t>
            </a:r>
            <a:endParaRPr lang="en-US" altLang="zh-CN" sz="1600" dirty="0"/>
          </a:p>
          <a:p>
            <a:pPr marL="285750" indent="-285750">
              <a:lnSpc>
                <a:spcPct val="150000"/>
              </a:lnSpc>
              <a:buFont typeface="Arial" panose="020B0604020202020204" pitchFamily="34" charset="0"/>
              <a:buChar char="•"/>
            </a:pPr>
            <a:r>
              <a:rPr lang="en-US" altLang="zh-CN" sz="1600" dirty="0"/>
              <a:t>Python</a:t>
            </a:r>
            <a:endParaRPr lang="en-US" altLang="zh-CN" sz="1600" dirty="0"/>
          </a:p>
          <a:p>
            <a:pPr marL="285750" indent="-285750">
              <a:lnSpc>
                <a:spcPct val="150000"/>
              </a:lnSpc>
              <a:buFont typeface="Arial" panose="020B0604020202020204" pitchFamily="34" charset="0"/>
              <a:buChar char="•"/>
            </a:pPr>
            <a:r>
              <a:rPr lang="en-US" altLang="zh-CN" sz="1600" dirty="0"/>
              <a:t>Spark </a:t>
            </a:r>
            <a:r>
              <a:rPr lang="en-US" altLang="zh-CN" sz="1600" dirty="0" err="1"/>
              <a:t>MLlib</a:t>
            </a:r>
            <a:endParaRPr lang="en-US" altLang="zh-CN" sz="1600" dirty="0"/>
          </a:p>
          <a:p>
            <a:pPr marL="800100" lvl="1" indent="-342900">
              <a:lnSpc>
                <a:spcPct val="150000"/>
              </a:lnSpc>
              <a:buFont typeface="Wingdings" panose="05000000000000000000" pitchFamily="2" charset="2"/>
              <a:buChar char="ü"/>
            </a:pPr>
            <a:endParaRPr lang="zh-CN" altLang="zh-CN" sz="1600" dirty="0"/>
          </a:p>
          <a:p>
            <a:pPr marL="800100" lvl="1" indent="-342900">
              <a:lnSpc>
                <a:spcPct val="150000"/>
              </a:lnSpc>
              <a:buFont typeface="Wingdings" panose="05000000000000000000" pitchFamily="2" charset="2"/>
              <a:buChar char="ü"/>
            </a:pPr>
            <a:endParaRPr lang="en-US" altLang="zh-CN" sz="1600" dirty="0"/>
          </a:p>
        </p:txBody>
      </p:sp>
      <p:sp>
        <p:nvSpPr>
          <p:cNvPr id="82" name="矩形 81"/>
          <p:cNvSpPr/>
          <p:nvPr/>
        </p:nvSpPr>
        <p:spPr>
          <a:xfrm>
            <a:off x="259814" y="874479"/>
            <a:ext cx="1693092" cy="369332"/>
          </a:xfrm>
          <a:prstGeom prst="rect">
            <a:avLst/>
          </a:prstGeom>
        </p:spPr>
        <p:txBody>
          <a:bodyPr wrap="none">
            <a:spAutoFit/>
          </a:bodyPr>
          <a:lstStyle/>
          <a:p>
            <a:r>
              <a:rPr lang="en-US" altLang="zh-CN" dirty="0"/>
              <a:t>1.3.2 </a:t>
            </a:r>
            <a:r>
              <a:rPr lang="zh-CN" altLang="en-US" dirty="0"/>
              <a:t>开源工具</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1.3</a:t>
            </a:r>
            <a:r>
              <a:rPr lang="zh-CN" altLang="en-US" sz="2100" b="1" spc="225" dirty="0">
                <a:solidFill>
                  <a:prstClr val="white"/>
                </a:solidFill>
              </a:rPr>
              <a:t>数据挖掘常用工具</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75" name="Picture 2" descr="C:\Users\wang\Desktop\大数据\rapidminer.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2682240"/>
            <a:ext cx="3889702" cy="2820034"/>
          </a:xfrm>
          <a:prstGeom prst="rect">
            <a:avLst/>
          </a:prstGeom>
          <a:noFill/>
          <a:extLst>
            <a:ext uri="{909E8E84-426E-40DD-AFC4-6F175D3DCCD1}">
              <a14:hiddenFill xmlns:a14="http://schemas.microsoft.com/office/drawing/2010/main">
                <a:solidFill>
                  <a:srgbClr val="FFFFFF"/>
                </a:solidFill>
              </a14:hiddenFill>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1107996"/>
          </a:xfrm>
          <a:prstGeom prst="rect">
            <a:avLst/>
          </a:prstGeom>
        </p:spPr>
        <p:txBody>
          <a:bodyPr wrap="square">
            <a:spAutoFit/>
          </a:bodyPr>
          <a:lstStyle/>
          <a:p>
            <a:pPr marL="285750" indent="-285750">
              <a:buFont typeface="Arial" panose="020B0604020202020204" pitchFamily="34" charset="0"/>
              <a:buChar char="•"/>
            </a:pPr>
            <a:r>
              <a:rPr lang="en-US" altLang="zh-CN" sz="1600" dirty="0"/>
              <a:t>R</a:t>
            </a:r>
            <a:endParaRPr lang="en-US" altLang="zh-CN" sz="1600" dirty="0"/>
          </a:p>
          <a:p>
            <a:r>
              <a:rPr lang="en-US" altLang="zh-CN" sz="1600" dirty="0"/>
              <a:t>R</a:t>
            </a:r>
            <a:r>
              <a:rPr lang="zh-CN" altLang="en-US" sz="1600" dirty="0"/>
              <a:t>是用于统计分析和图形化的计算机语言及分析工具，提供了丰富的统计分析和数据挖掘功能，其核心模块是用</a:t>
            </a:r>
            <a:r>
              <a:rPr lang="en-US" altLang="zh-CN" sz="1600" dirty="0"/>
              <a:t>C</a:t>
            </a:r>
            <a:r>
              <a:rPr lang="zh-CN" altLang="en-US" sz="1600" dirty="0"/>
              <a:t>、</a:t>
            </a:r>
            <a:r>
              <a:rPr lang="en-US" altLang="zh-CN" sz="1600" dirty="0"/>
              <a:t>C++</a:t>
            </a:r>
            <a:r>
              <a:rPr lang="zh-CN" altLang="en-US" sz="1600" dirty="0"/>
              <a:t>和</a:t>
            </a:r>
            <a:r>
              <a:rPr lang="en-US" altLang="zh-CN" sz="1600" dirty="0"/>
              <a:t>Fortran</a:t>
            </a:r>
            <a:r>
              <a:rPr lang="zh-CN" altLang="en-US" sz="1600" dirty="0"/>
              <a:t>编写的。</a:t>
            </a:r>
            <a:endParaRPr lang="en-US" altLang="zh-CN" sz="1600" dirty="0"/>
          </a:p>
          <a:p>
            <a:pPr marL="285750" indent="-285750">
              <a:buFont typeface="Arial" panose="020B0604020202020204" pitchFamily="34" charset="0"/>
              <a:buChar char="•"/>
            </a:pPr>
            <a:endParaRPr lang="en-US" altLang="zh-CN" dirty="0"/>
          </a:p>
        </p:txBody>
      </p:sp>
      <p:sp>
        <p:nvSpPr>
          <p:cNvPr id="82" name="矩形 81"/>
          <p:cNvSpPr/>
          <p:nvPr/>
        </p:nvSpPr>
        <p:spPr>
          <a:xfrm>
            <a:off x="259814" y="874479"/>
            <a:ext cx="1693092" cy="369332"/>
          </a:xfrm>
          <a:prstGeom prst="rect">
            <a:avLst/>
          </a:prstGeom>
        </p:spPr>
        <p:txBody>
          <a:bodyPr wrap="none">
            <a:spAutoFit/>
          </a:bodyPr>
          <a:lstStyle/>
          <a:p>
            <a:r>
              <a:rPr lang="en-US" altLang="zh-CN" dirty="0"/>
              <a:t>1.3.2 </a:t>
            </a:r>
            <a:r>
              <a:rPr lang="zh-CN" altLang="en-US" dirty="0"/>
              <a:t>开源工具</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1.3</a:t>
            </a:r>
            <a:r>
              <a:rPr lang="zh-CN" altLang="en-US" sz="2100" b="1" spc="225" dirty="0">
                <a:solidFill>
                  <a:prstClr val="white"/>
                </a:solidFill>
              </a:rPr>
              <a:t>数据挖掘常用工具</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2050" name="Picture 2" descr="C:\Users\wang\Desktop\大数据\R.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3589" y="2650856"/>
            <a:ext cx="4729638" cy="3154632"/>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C:\Users\wang\Desktop\大数据\r.jpg"/>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3683" b="100000" l="0" r="100000"/>
                    </a14:imgEffect>
                  </a14:imgLayer>
                </a14:imgProps>
              </a:ext>
              <a:ext uri="{28A0092B-C50C-407E-A947-70E740481C1C}">
                <a14:useLocalDpi xmlns:a14="http://schemas.microsoft.com/office/drawing/2010/main" val="0"/>
              </a:ext>
            </a:extLst>
          </a:blip>
          <a:srcRect/>
          <a:stretch>
            <a:fillRect/>
          </a:stretch>
        </p:blipFill>
        <p:spPr bwMode="auto">
          <a:xfrm>
            <a:off x="428980" y="4345998"/>
            <a:ext cx="2067266" cy="1459490"/>
          </a:xfrm>
          <a:prstGeom prst="rect">
            <a:avLst/>
          </a:prstGeom>
          <a:noFill/>
          <a:extLst>
            <a:ext uri="{909E8E84-426E-40DD-AFC4-6F175D3DCCD1}">
              <a14:hiddenFill xmlns:a14="http://schemas.microsoft.com/office/drawing/2010/main">
                <a:solidFill>
                  <a:srgbClr val="FFFFFF"/>
                </a:solidFill>
              </a14:hiddenFill>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1077218"/>
          </a:xfrm>
          <a:prstGeom prst="rect">
            <a:avLst/>
          </a:prstGeom>
        </p:spPr>
        <p:txBody>
          <a:bodyPr wrap="square">
            <a:spAutoFit/>
          </a:bodyPr>
          <a:lstStyle/>
          <a:p>
            <a:pPr marL="285750" indent="-285750">
              <a:buFont typeface="Arial" panose="020B0604020202020204" pitchFamily="34" charset="0"/>
              <a:buChar char="•"/>
            </a:pPr>
            <a:r>
              <a:rPr lang="en-US" altLang="zh-CN" sz="1600" dirty="0"/>
              <a:t>WEKA</a:t>
            </a:r>
            <a:endParaRPr lang="en-US" altLang="zh-CN" sz="1600" dirty="0"/>
          </a:p>
          <a:p>
            <a:r>
              <a:rPr lang="en-US" altLang="zh-CN" sz="1600" dirty="0"/>
              <a:t>WEKA </a:t>
            </a:r>
            <a:r>
              <a:rPr lang="zh-CN" altLang="en-US" sz="1600" dirty="0"/>
              <a:t>是一个基于</a:t>
            </a:r>
            <a:r>
              <a:rPr lang="en-US" altLang="zh-CN" sz="1600" dirty="0"/>
              <a:t>JAVA </a:t>
            </a:r>
            <a:r>
              <a:rPr lang="zh-CN" altLang="en-US" sz="1600" dirty="0"/>
              <a:t>环境下免费开源的数据挖掘工作平台，集合了大量能承担数据挖掘任务的机器学习算法，包括对数据进行预处理，分类，回归、聚类、关联规则以及在新的交互式界面上的可视化。</a:t>
            </a:r>
            <a:endParaRPr lang="en-US" altLang="zh-CN" dirty="0"/>
          </a:p>
        </p:txBody>
      </p:sp>
      <p:sp>
        <p:nvSpPr>
          <p:cNvPr id="82" name="矩形 81"/>
          <p:cNvSpPr/>
          <p:nvPr/>
        </p:nvSpPr>
        <p:spPr>
          <a:xfrm>
            <a:off x="259814" y="874479"/>
            <a:ext cx="1693092" cy="369332"/>
          </a:xfrm>
          <a:prstGeom prst="rect">
            <a:avLst/>
          </a:prstGeom>
        </p:spPr>
        <p:txBody>
          <a:bodyPr wrap="none">
            <a:spAutoFit/>
          </a:bodyPr>
          <a:lstStyle/>
          <a:p>
            <a:r>
              <a:rPr lang="en-US" altLang="zh-CN" dirty="0"/>
              <a:t>1.3.2 </a:t>
            </a:r>
            <a:r>
              <a:rPr lang="zh-CN" altLang="en-US" dirty="0"/>
              <a:t>开源工具</a:t>
            </a:r>
            <a:endParaRPr lang="zh-CN" altLang="en-US"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1.3</a:t>
            </a:r>
            <a:r>
              <a:rPr lang="zh-CN" altLang="en-US" sz="2100" b="1" spc="225" dirty="0">
                <a:solidFill>
                  <a:prstClr val="white"/>
                </a:solidFill>
              </a:rPr>
              <a:t>数据挖掘常用工具</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3074" name="Picture 2" descr="C:\Users\wang\Desktop\大数据\wek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67188" y="2692877"/>
            <a:ext cx="4335144" cy="3251358"/>
          </a:xfrm>
          <a:prstGeom prst="rect">
            <a:avLst/>
          </a:prstGeom>
          <a:noFill/>
          <a:extLst>
            <a:ext uri="{909E8E84-426E-40DD-AFC4-6F175D3DCCD1}">
              <a14:hiddenFill xmlns:a14="http://schemas.microsoft.com/office/drawing/2010/main">
                <a:solidFill>
                  <a:srgbClr val="FFFFFF"/>
                </a:solidFill>
              </a14:hiddenFill>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1077218"/>
          </a:xfrm>
          <a:prstGeom prst="rect">
            <a:avLst/>
          </a:prstGeom>
        </p:spPr>
        <p:txBody>
          <a:bodyPr wrap="square">
            <a:spAutoFit/>
          </a:bodyPr>
          <a:lstStyle/>
          <a:p>
            <a:pPr marL="285750" indent="-285750">
              <a:buFont typeface="Arial" panose="020B0604020202020204" pitchFamily="34" charset="0"/>
              <a:buChar char="•"/>
            </a:pPr>
            <a:r>
              <a:rPr lang="en-US" altLang="zh-CN" sz="1600" dirty="0"/>
              <a:t>Mahout</a:t>
            </a:r>
            <a:endParaRPr lang="en-US" altLang="zh-CN" sz="1600" dirty="0"/>
          </a:p>
          <a:p>
            <a:r>
              <a:rPr lang="en-US" altLang="zh-CN" sz="1600" dirty="0"/>
              <a:t>Mahout</a:t>
            </a:r>
            <a:r>
              <a:rPr lang="zh-CN" altLang="en-US" sz="1600" dirty="0"/>
              <a:t>是</a:t>
            </a:r>
            <a:r>
              <a:rPr lang="en-US" altLang="zh-CN" sz="1600" dirty="0"/>
              <a:t>Apache Software Foundation(ASF)</a:t>
            </a:r>
            <a:r>
              <a:rPr lang="zh-CN" altLang="en-US" sz="1600" dirty="0"/>
              <a:t>旗下的一个开源项目，在机器学习领域提供了一些可扩展的经典算法的实现和数据挖掘的程序库。它可以实现很多功能，包括聚类、分类、推荐过滤、频繁子项挖掘等。</a:t>
            </a:r>
            <a:endParaRPr lang="en-US" altLang="zh-CN" dirty="0"/>
          </a:p>
        </p:txBody>
      </p:sp>
      <p:sp>
        <p:nvSpPr>
          <p:cNvPr id="82" name="矩形 81"/>
          <p:cNvSpPr/>
          <p:nvPr/>
        </p:nvSpPr>
        <p:spPr>
          <a:xfrm>
            <a:off x="259814" y="874479"/>
            <a:ext cx="1693092" cy="369332"/>
          </a:xfrm>
          <a:prstGeom prst="rect">
            <a:avLst/>
          </a:prstGeom>
        </p:spPr>
        <p:txBody>
          <a:bodyPr wrap="none">
            <a:spAutoFit/>
          </a:bodyPr>
          <a:lstStyle/>
          <a:p>
            <a:r>
              <a:rPr lang="en-US" altLang="zh-CN" dirty="0"/>
              <a:t>1.3.2 </a:t>
            </a:r>
            <a:r>
              <a:rPr lang="zh-CN" altLang="en-US" dirty="0"/>
              <a:t>开源工具</a:t>
            </a:r>
            <a:endParaRPr lang="zh-CN" altLang="en-US"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1.3</a:t>
            </a:r>
            <a:r>
              <a:rPr lang="zh-CN" altLang="en-US" sz="2100" b="1" spc="225" dirty="0">
                <a:solidFill>
                  <a:prstClr val="white"/>
                </a:solidFill>
              </a:rPr>
              <a:t>数据挖掘常用工具</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9218" name="Picture 2" descr="C:\Users\wang\Desktop\大数据\Mhout.jpg"/>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99010" l="0" r="100000"/>
                    </a14:imgEffect>
                  </a14:imgLayer>
                </a14:imgProps>
              </a:ext>
              <a:ext uri="{28A0092B-C50C-407E-A947-70E740481C1C}">
                <a14:useLocalDpi xmlns:a14="http://schemas.microsoft.com/office/drawing/2010/main" val="0"/>
              </a:ext>
            </a:extLst>
          </a:blip>
          <a:srcRect/>
          <a:stretch>
            <a:fillRect/>
          </a:stretch>
        </p:blipFill>
        <p:spPr bwMode="auto">
          <a:xfrm>
            <a:off x="3489699" y="3376488"/>
            <a:ext cx="5532782" cy="2178491"/>
          </a:xfrm>
          <a:prstGeom prst="rect">
            <a:avLst/>
          </a:prstGeom>
          <a:noFill/>
          <a:extLst>
            <a:ext uri="{909E8E84-426E-40DD-AFC4-6F175D3DCCD1}">
              <a14:hiddenFill xmlns:a14="http://schemas.microsoft.com/office/drawing/2010/main">
                <a:solidFill>
                  <a:srgbClr val="FFFFFF"/>
                </a:solidFill>
              </a14:hiddenFill>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1323439"/>
          </a:xfrm>
          <a:prstGeom prst="rect">
            <a:avLst/>
          </a:prstGeom>
        </p:spPr>
        <p:txBody>
          <a:bodyPr wrap="square">
            <a:spAutoFit/>
          </a:bodyPr>
          <a:lstStyle/>
          <a:p>
            <a:pPr marL="285750" indent="-285750">
              <a:buFont typeface="Arial" panose="020B0604020202020204" pitchFamily="34" charset="0"/>
              <a:buChar char="•"/>
            </a:pPr>
            <a:r>
              <a:rPr lang="en-US" altLang="zh-CN" sz="1600" dirty="0"/>
              <a:t>Python</a:t>
            </a:r>
            <a:endParaRPr lang="en-US" altLang="zh-CN" sz="1600" dirty="0"/>
          </a:p>
          <a:p>
            <a:r>
              <a:rPr lang="en-US" altLang="zh-CN" sz="1600" dirty="0"/>
              <a:t>Python</a:t>
            </a:r>
            <a:r>
              <a:rPr lang="zh-CN" altLang="en-US" sz="1600" dirty="0"/>
              <a:t>是一种功能强大的、开源的、解释性、面向对象计算机编程语言，内建有各种高级数据结构，支持模块和包，支持多种平台并可扩展。</a:t>
            </a:r>
            <a:r>
              <a:rPr lang="en-US" altLang="zh-CN" sz="1600" dirty="0"/>
              <a:t>Python</a:t>
            </a:r>
            <a:r>
              <a:rPr lang="zh-CN" altLang="en-US" sz="1600" dirty="0"/>
              <a:t>语言简洁、易学习、易阅读，并在数据统计、机器学习方面得到广泛应用，是人工智能研究领域中一个非常重要的工具。</a:t>
            </a:r>
            <a:endParaRPr lang="en-US" altLang="zh-CN" dirty="0"/>
          </a:p>
        </p:txBody>
      </p:sp>
      <p:sp>
        <p:nvSpPr>
          <p:cNvPr id="82" name="矩形 81"/>
          <p:cNvSpPr/>
          <p:nvPr/>
        </p:nvSpPr>
        <p:spPr>
          <a:xfrm>
            <a:off x="259814" y="874479"/>
            <a:ext cx="1693092" cy="369332"/>
          </a:xfrm>
          <a:prstGeom prst="rect">
            <a:avLst/>
          </a:prstGeom>
        </p:spPr>
        <p:txBody>
          <a:bodyPr wrap="none">
            <a:spAutoFit/>
          </a:bodyPr>
          <a:lstStyle/>
          <a:p>
            <a:r>
              <a:rPr lang="en-US" altLang="zh-CN" dirty="0"/>
              <a:t>1.3.2 </a:t>
            </a:r>
            <a:r>
              <a:rPr lang="zh-CN" altLang="en-US" dirty="0"/>
              <a:t>开源工具</a:t>
            </a:r>
            <a:endParaRPr lang="zh-CN" altLang="en-US"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1.3</a:t>
            </a:r>
            <a:r>
              <a:rPr lang="zh-CN" altLang="en-US" sz="2100" b="1" spc="225" dirty="0">
                <a:solidFill>
                  <a:prstClr val="white"/>
                </a:solidFill>
              </a:rPr>
              <a:t>数据挖掘常用工具</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70" name="Picture 2"/>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89712" l="0" r="94497">
                        <a14:foregroundMark x1="18396" y1="40329" x2="18396" y2="40329"/>
                        <a14:foregroundMark x1="36164" y1="53909" x2="36164" y2="53909"/>
                        <a14:foregroundMark x1="47799" y1="52263" x2="47799" y2="52263"/>
                        <a14:foregroundMark x1="47484" y1="46091" x2="47484" y2="46091"/>
                        <a14:foregroundMark x1="48113" y1="59259" x2="48113" y2="59259"/>
                        <a14:foregroundMark x1="49057" y1="63374" x2="49057" y2="63374"/>
                        <a14:foregroundMark x1="50157" y1="66255" x2="50157" y2="66255"/>
                        <a14:foregroundMark x1="53145" y1="66255" x2="53145" y2="66255"/>
                        <a14:foregroundMark x1="54245" y1="62551" x2="54245" y2="62551"/>
                        <a14:foregroundMark x1="55189" y1="57202" x2="55189" y2="57202"/>
                        <a14:foregroundMark x1="54403" y1="48971" x2="54403" y2="48971"/>
                        <a14:foregroundMark x1="54403" y1="71193" x2="54403" y2="71193"/>
                        <a14:foregroundMark x1="37107" y1="63786" x2="37107" y2="63786"/>
                        <a14:foregroundMark x1="36478" y1="62551" x2="36478" y2="62551"/>
                        <a14:foregroundMark x1="36164" y1="46914" x2="36164" y2="46914"/>
                        <a14:foregroundMark x1="38836" y1="41975" x2="38836" y2="41975"/>
                        <a14:foregroundMark x1="42138" y1="43621" x2="42138" y2="43621"/>
                        <a14:foregroundMark x1="44025" y1="55967" x2="44025" y2="55967"/>
                        <a14:foregroundMark x1="20597" y1="30041" x2="20597" y2="30041"/>
                        <a14:foregroundMark x1="19025" y1="34979" x2="19025" y2="34979"/>
                        <a14:foregroundMark x1="21226" y1="40329" x2="21226" y2="40329"/>
                        <a14:foregroundMark x1="20912" y1="46091" x2="20912" y2="46091"/>
                        <a14:foregroundMark x1="18396" y1="48560" x2="18396" y2="48560"/>
                        <a14:foregroundMark x1="15094" y1="48560" x2="15094" y2="48560"/>
                        <a14:foregroundMark x1="12264" y1="48560" x2="12264" y2="48560"/>
                        <a14:foregroundMark x1="9906" y1="47737" x2="9906" y2="47737"/>
                        <a14:foregroundMark x1="53302" y1="78601" x2="53302" y2="78601"/>
                        <a14:foregroundMark x1="36006" y1="76132" x2="36006" y2="76132"/>
                        <a14:foregroundMark x1="59906" y1="48971" x2="59906" y2="48971"/>
                        <a14:foregroundMark x1="59434" y1="44444" x2="59434" y2="44444"/>
                        <a14:foregroundMark x1="59434" y1="41975" x2="59434" y2="41975"/>
                        <a14:foregroundMark x1="59591" y1="53909" x2="59591" y2="53909"/>
                        <a14:foregroundMark x1="59591" y1="59671" x2="59591" y2="59671"/>
                        <a14:foregroundMark x1="6132" y1="59671" x2="6132" y2="59671"/>
                        <a14:foregroundMark x1="10220" y1="63786" x2="10220" y2="63786"/>
                        <a14:foregroundMark x1="9434" y1="67078" x2="9434" y2="67078"/>
                        <a14:foregroundMark x1="65566" y1="51852" x2="65566" y2="51852"/>
                        <a14:foregroundMark x1="65881" y1="45267" x2="65881" y2="45267"/>
                        <a14:foregroundMark x1="65252" y1="39506" x2="65252" y2="39506"/>
                        <a14:foregroundMark x1="64465" y1="30041" x2="64465" y2="30041"/>
                        <a14:foregroundMark x1="68239" y1="42387" x2="68239" y2="42387"/>
                        <a14:foregroundMark x1="70597" y1="41564" x2="70597" y2="41564"/>
                        <a14:foregroundMark x1="72484" y1="47325" x2="72484" y2="47325"/>
                        <a14:foregroundMark x1="72956" y1="58436" x2="72956" y2="58436"/>
                        <a14:foregroundMark x1="17610" y1="28807" x2="17610" y2="28807"/>
                        <a14:foregroundMark x1="75786" y1="55144" x2="75786" y2="55144"/>
                        <a14:foregroundMark x1="76101" y1="51440" x2="76101" y2="51440"/>
                        <a14:foregroundMark x1="76258" y1="46502" x2="76258" y2="46502"/>
                        <a14:foregroundMark x1="77044" y1="44856" x2="77044" y2="44856"/>
                        <a14:foregroundMark x1="78616" y1="43621" x2="78616" y2="43621"/>
                        <a14:foregroundMark x1="79403" y1="41564" x2="79403" y2="41564"/>
                        <a14:foregroundMark x1="80189" y1="41152" x2="80189" y2="41152"/>
                        <a14:foregroundMark x1="82075" y1="44033" x2="82075" y2="44033"/>
                        <a14:foregroundMark x1="83176" y1="47325" x2="83176" y2="47325"/>
                        <a14:foregroundMark x1="84119" y1="52263" x2="84119" y2="52263"/>
                        <a14:foregroundMark x1="83333" y1="57202" x2="83333" y2="57202"/>
                        <a14:foregroundMark x1="83019" y1="59671" x2="83019" y2="59671"/>
                        <a14:foregroundMark x1="86950" y1="55144" x2="86950" y2="55144"/>
                        <a14:foregroundMark x1="86950" y1="49383" x2="86950" y2="49383"/>
                        <a14:foregroundMark x1="86950" y1="46914" x2="86950" y2="46914"/>
                        <a14:foregroundMark x1="91352" y1="41975" x2="91352" y2="41975"/>
                        <a14:foregroundMark x1="93239" y1="43621" x2="93239" y2="43621"/>
                        <a14:foregroundMark x1="94497" y1="49794" x2="94497" y2="49794"/>
                      </a14:backgroundRemoval>
                    </a14:imgEffect>
                  </a14:imgLayer>
                </a14:imgProps>
              </a:ext>
              <a:ext uri="{28A0092B-C50C-407E-A947-70E740481C1C}">
                <a14:useLocalDpi xmlns:a14="http://schemas.microsoft.com/office/drawing/2010/main" val="0"/>
              </a:ext>
            </a:extLst>
          </a:blip>
          <a:srcRect/>
          <a:stretch>
            <a:fillRect/>
          </a:stretch>
        </p:blipFill>
        <p:spPr bwMode="auto">
          <a:xfrm>
            <a:off x="3146916" y="3598132"/>
            <a:ext cx="5375910" cy="20540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1077218"/>
          </a:xfrm>
          <a:prstGeom prst="rect">
            <a:avLst/>
          </a:prstGeom>
        </p:spPr>
        <p:txBody>
          <a:bodyPr wrap="square">
            <a:spAutoFit/>
          </a:bodyPr>
          <a:lstStyle/>
          <a:p>
            <a:pPr marL="285750" indent="-285750">
              <a:buFont typeface="Arial" panose="020B0604020202020204" pitchFamily="34" charset="0"/>
              <a:buChar char="•"/>
            </a:pPr>
            <a:r>
              <a:rPr lang="en-US" altLang="zh-CN" sz="1600" dirty="0"/>
              <a:t>Spark </a:t>
            </a:r>
            <a:r>
              <a:rPr lang="en-US" altLang="zh-CN" sz="1600" dirty="0" err="1"/>
              <a:t>MLlib</a:t>
            </a:r>
            <a:endParaRPr lang="en-US" altLang="zh-CN" sz="1600" dirty="0"/>
          </a:p>
          <a:p>
            <a:r>
              <a:rPr lang="en-US" altLang="zh-CN" sz="1600" dirty="0" err="1"/>
              <a:t>MLlib</a:t>
            </a:r>
            <a:r>
              <a:rPr lang="zh-CN" altLang="en-US" sz="1600" dirty="0"/>
              <a:t>（</a:t>
            </a:r>
            <a:r>
              <a:rPr lang="en-US" altLang="zh-CN" sz="1600" dirty="0"/>
              <a:t>machine learning lib</a:t>
            </a:r>
            <a:r>
              <a:rPr lang="zh-CN" altLang="en-US" sz="1600" dirty="0"/>
              <a:t>）是</a:t>
            </a:r>
            <a:r>
              <a:rPr lang="en-US" altLang="zh-CN" sz="1600" dirty="0"/>
              <a:t>Spark</a:t>
            </a:r>
            <a:r>
              <a:rPr lang="zh-CN" altLang="en-US" sz="1600" dirty="0"/>
              <a:t>中的一个可扩展的机器学习库，由通用的学习算法和工具组成，包括分类、线性回归、聚类、协同过滤、梯度下降以及底层优化原语。</a:t>
            </a:r>
            <a:endParaRPr lang="en-US" altLang="zh-CN" dirty="0"/>
          </a:p>
        </p:txBody>
      </p:sp>
      <p:sp>
        <p:nvSpPr>
          <p:cNvPr id="82" name="矩形 81"/>
          <p:cNvSpPr/>
          <p:nvPr/>
        </p:nvSpPr>
        <p:spPr>
          <a:xfrm>
            <a:off x="259814" y="874479"/>
            <a:ext cx="1693092" cy="369332"/>
          </a:xfrm>
          <a:prstGeom prst="rect">
            <a:avLst/>
          </a:prstGeom>
        </p:spPr>
        <p:txBody>
          <a:bodyPr wrap="none">
            <a:spAutoFit/>
          </a:bodyPr>
          <a:lstStyle/>
          <a:p>
            <a:r>
              <a:rPr lang="en-US" altLang="zh-CN" dirty="0"/>
              <a:t>1.3.2 </a:t>
            </a:r>
            <a:r>
              <a:rPr lang="zh-CN" altLang="en-US" dirty="0"/>
              <a:t>开源工具</a:t>
            </a:r>
            <a:endParaRPr lang="zh-CN" altLang="en-US"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1.3</a:t>
            </a:r>
            <a:r>
              <a:rPr lang="zh-CN" altLang="en-US" sz="2100" b="1" spc="225" dirty="0">
                <a:solidFill>
                  <a:prstClr val="white"/>
                </a:solidFill>
              </a:rPr>
              <a:t>数据挖掘常用工具</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11268" name="Picture 4" descr="C:\Users\wang\Desktop\大数据\sparkmli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0785" y="3383280"/>
            <a:ext cx="3720979" cy="1942465"/>
          </a:xfrm>
          <a:prstGeom prst="rect">
            <a:avLst/>
          </a:prstGeom>
          <a:noFill/>
          <a:extLst>
            <a:ext uri="{909E8E84-426E-40DD-AFC4-6F175D3DCCD1}">
              <a14:hiddenFill xmlns:a14="http://schemas.microsoft.com/office/drawing/2010/main">
                <a:solidFill>
                  <a:srgbClr val="FFFFFF"/>
                </a:solidFill>
              </a14:hiddenFill>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1740679" y="3750705"/>
            <a:ext cx="5693399" cy="426279"/>
            <a:chOff x="2818680" y="4392786"/>
            <a:chExt cx="5693399" cy="426279"/>
          </a:xfrm>
          <a:solidFill>
            <a:srgbClr val="000066"/>
          </a:solidFill>
        </p:grpSpPr>
        <p:sp>
          <p:nvSpPr>
            <p:cNvPr id="39" name="圆角矩形 38"/>
            <p:cNvSpPr/>
            <p:nvPr/>
          </p:nvSpPr>
          <p:spPr>
            <a:xfrm>
              <a:off x="2818680" y="4392786"/>
              <a:ext cx="5693399" cy="394200"/>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7" name="矩形 46"/>
            <p:cNvSpPr/>
            <p:nvPr/>
          </p:nvSpPr>
          <p:spPr>
            <a:xfrm>
              <a:off x="2893229" y="4403567"/>
              <a:ext cx="3336170" cy="415498"/>
            </a:xfrm>
            <a:prstGeom prst="rect">
              <a:avLst/>
            </a:prstGeom>
            <a:noFill/>
          </p:spPr>
          <p:txBody>
            <a:bodyPr wrap="none">
              <a:spAutoFit/>
            </a:bodyPr>
            <a:lstStyle/>
            <a:p>
              <a:r>
                <a:rPr lang="en-US" altLang="zh-CN" sz="2100" spc="225" dirty="0">
                  <a:solidFill>
                    <a:schemeClr val="bg1"/>
                  </a:solidFill>
                  <a:latin typeface="微软雅黑" panose="020B0503020204020204" pitchFamily="34" charset="-122"/>
                  <a:ea typeface="微软雅黑" panose="020B0503020204020204" pitchFamily="34" charset="-122"/>
                </a:rPr>
                <a:t>1.4</a:t>
              </a:r>
              <a:r>
                <a:rPr lang="zh-CN" altLang="en-US" sz="2100" spc="225" dirty="0">
                  <a:solidFill>
                    <a:schemeClr val="bg1"/>
                  </a:solidFill>
                  <a:latin typeface="微软雅黑" panose="020B0503020204020204" pitchFamily="34" charset="-122"/>
                  <a:ea typeface="微软雅黑" panose="020B0503020204020204" pitchFamily="34" charset="-122"/>
                </a:rPr>
                <a:t>　数据挖掘应用场景</a:t>
              </a:r>
              <a:endParaRPr lang="zh-CN" altLang="en-US" sz="2100" spc="225" dirty="0">
                <a:solidFill>
                  <a:schemeClr val="bg1"/>
                </a:solidFill>
                <a:latin typeface="微软雅黑" panose="020B0503020204020204" pitchFamily="34" charset="-122"/>
                <a:ea typeface="微软雅黑" panose="020B0503020204020204" pitchFamily="34" charset="-122"/>
              </a:endParaRPr>
            </a:p>
          </p:txBody>
        </p:sp>
      </p:grpSp>
      <p:sp>
        <p:nvSpPr>
          <p:cNvPr id="32" name="矩形 31"/>
          <p:cNvSpPr/>
          <p:nvPr/>
        </p:nvSpPr>
        <p:spPr>
          <a:xfrm>
            <a:off x="-7143" y="-9147"/>
            <a:ext cx="9158090" cy="38219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6" name="矩形 35"/>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1" name="组合 30"/>
          <p:cNvGrpSpPr/>
          <p:nvPr/>
        </p:nvGrpSpPr>
        <p:grpSpPr>
          <a:xfrm>
            <a:off x="690257" y="966177"/>
            <a:ext cx="7832784" cy="781050"/>
            <a:chOff x="2788580" y="1152524"/>
            <a:chExt cx="3730770" cy="781050"/>
          </a:xfrm>
          <a:solidFill>
            <a:srgbClr val="000066"/>
          </a:solidFill>
        </p:grpSpPr>
        <p:grpSp>
          <p:nvGrpSpPr>
            <p:cNvPr id="34" name="组合 33"/>
            <p:cNvGrpSpPr/>
            <p:nvPr/>
          </p:nvGrpSpPr>
          <p:grpSpPr>
            <a:xfrm>
              <a:off x="2788580" y="1152524"/>
              <a:ext cx="3730770" cy="781050"/>
              <a:chOff x="3725790" y="847725"/>
              <a:chExt cx="3730770" cy="781050"/>
            </a:xfrm>
            <a:grpFill/>
          </p:grpSpPr>
          <p:grpSp>
            <p:nvGrpSpPr>
              <p:cNvPr id="40" name="组合 39"/>
              <p:cNvGrpSpPr/>
              <p:nvPr/>
            </p:nvGrpSpPr>
            <p:grpSpPr>
              <a:xfrm>
                <a:off x="3725790" y="1019175"/>
                <a:ext cx="627135" cy="609600"/>
                <a:chOff x="3725790" y="1019175"/>
                <a:chExt cx="627135" cy="609600"/>
              </a:xfrm>
              <a:grpFill/>
            </p:grpSpPr>
            <p:sp>
              <p:nvSpPr>
                <p:cNvPr id="45" name="任意多边形 44"/>
                <p:cNvSpPr/>
                <p:nvPr/>
              </p:nvSpPr>
              <p:spPr>
                <a:xfrm>
                  <a:off x="3725790" y="1019175"/>
                  <a:ext cx="627135" cy="609600"/>
                </a:xfrm>
                <a:custGeom>
                  <a:avLst/>
                  <a:gdLst>
                    <a:gd name="connsiteX0" fmla="*/ 0 w 627135"/>
                    <a:gd name="connsiteY0" fmla="*/ 0 h 609600"/>
                    <a:gd name="connsiteX1" fmla="*/ 627135 w 627135"/>
                    <a:gd name="connsiteY1" fmla="*/ 0 h 609600"/>
                    <a:gd name="connsiteX2" fmla="*/ 627135 w 627135"/>
                    <a:gd name="connsiteY2" fmla="*/ 609600 h 609600"/>
                    <a:gd name="connsiteX3" fmla="*/ 1783 w 627135"/>
                    <a:gd name="connsiteY3" fmla="*/ 609600 h 609600"/>
                    <a:gd name="connsiteX4" fmla="*/ 305666 w 627135"/>
                    <a:gd name="connsiteY4" fmla="*/ 300804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35" h="609600">
                      <a:moveTo>
                        <a:pt x="0" y="0"/>
                      </a:moveTo>
                      <a:lnTo>
                        <a:pt x="627135" y="0"/>
                      </a:lnTo>
                      <a:lnTo>
                        <a:pt x="627135" y="609600"/>
                      </a:lnTo>
                      <a:lnTo>
                        <a:pt x="1783" y="609600"/>
                      </a:lnTo>
                      <a:lnTo>
                        <a:pt x="305666" y="30080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直角三角形 45"/>
                <p:cNvSpPr/>
                <p:nvPr/>
              </p:nvSpPr>
              <p:spPr>
                <a:xfrm rot="5400000" flipV="1">
                  <a:off x="4181475" y="1457325"/>
                  <a:ext cx="171450" cy="17145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flipH="1">
                <a:off x="6829425" y="1019175"/>
                <a:ext cx="627135" cy="609600"/>
                <a:chOff x="3725790" y="1019175"/>
                <a:chExt cx="627135" cy="609600"/>
              </a:xfrm>
              <a:grpFill/>
            </p:grpSpPr>
            <p:sp>
              <p:nvSpPr>
                <p:cNvPr id="43" name="任意多边形 42"/>
                <p:cNvSpPr/>
                <p:nvPr/>
              </p:nvSpPr>
              <p:spPr>
                <a:xfrm>
                  <a:off x="3725790" y="1019175"/>
                  <a:ext cx="627135" cy="609600"/>
                </a:xfrm>
                <a:custGeom>
                  <a:avLst/>
                  <a:gdLst>
                    <a:gd name="connsiteX0" fmla="*/ 0 w 627135"/>
                    <a:gd name="connsiteY0" fmla="*/ 0 h 609600"/>
                    <a:gd name="connsiteX1" fmla="*/ 627135 w 627135"/>
                    <a:gd name="connsiteY1" fmla="*/ 0 h 609600"/>
                    <a:gd name="connsiteX2" fmla="*/ 627135 w 627135"/>
                    <a:gd name="connsiteY2" fmla="*/ 609600 h 609600"/>
                    <a:gd name="connsiteX3" fmla="*/ 1783 w 627135"/>
                    <a:gd name="connsiteY3" fmla="*/ 609600 h 609600"/>
                    <a:gd name="connsiteX4" fmla="*/ 305666 w 627135"/>
                    <a:gd name="connsiteY4" fmla="*/ 300804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35" h="609600">
                      <a:moveTo>
                        <a:pt x="0" y="0"/>
                      </a:moveTo>
                      <a:lnTo>
                        <a:pt x="627135" y="0"/>
                      </a:lnTo>
                      <a:lnTo>
                        <a:pt x="627135" y="609600"/>
                      </a:lnTo>
                      <a:lnTo>
                        <a:pt x="1783" y="609600"/>
                      </a:lnTo>
                      <a:lnTo>
                        <a:pt x="305666" y="30080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直角三角形 43"/>
                <p:cNvSpPr/>
                <p:nvPr/>
              </p:nvSpPr>
              <p:spPr>
                <a:xfrm rot="5400000" flipV="1">
                  <a:off x="4181475" y="1457325"/>
                  <a:ext cx="171450" cy="17145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4181475" y="847725"/>
                <a:ext cx="2819400" cy="609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文本框 14"/>
            <p:cNvSpPr txBox="1"/>
            <p:nvPr/>
          </p:nvSpPr>
          <p:spPr>
            <a:xfrm>
              <a:off x="4014933" y="1169836"/>
              <a:ext cx="1114119" cy="523220"/>
            </a:xfrm>
            <a:prstGeom prst="rect">
              <a:avLst/>
            </a:prstGeom>
            <a:grpFill/>
          </p:spPr>
          <p:txBody>
            <a:bodyPr wrap="none" rtlCol="0">
              <a:spAutoFit/>
            </a:bodyPr>
            <a:lstStyle/>
            <a:p>
              <a:pPr algn="ctr"/>
              <a:r>
                <a:rPr lang="zh-CN" altLang="en-US" sz="2800" dirty="0">
                  <a:solidFill>
                    <a:schemeClr val="accent4"/>
                  </a:solidFill>
                </a:rPr>
                <a:t>第一章　绪论</a:t>
              </a:r>
              <a:endParaRPr lang="zh-CN" altLang="en-US" sz="2800" dirty="0">
                <a:solidFill>
                  <a:schemeClr val="accent4"/>
                </a:solidFill>
              </a:endParaRPr>
            </a:p>
          </p:txBody>
        </p:sp>
      </p:grpSp>
      <p:grpSp>
        <p:nvGrpSpPr>
          <p:cNvPr id="57" name="组合 56"/>
          <p:cNvGrpSpPr/>
          <p:nvPr/>
        </p:nvGrpSpPr>
        <p:grpSpPr>
          <a:xfrm>
            <a:off x="1754534" y="2628470"/>
            <a:ext cx="5693399" cy="426278"/>
            <a:chOff x="1807265" y="2935089"/>
            <a:chExt cx="5693399" cy="426278"/>
          </a:xfrm>
        </p:grpSpPr>
        <p:sp>
          <p:nvSpPr>
            <p:cNvPr id="74" name="圆角矩形 73"/>
            <p:cNvSpPr/>
            <p:nvPr/>
          </p:nvSpPr>
          <p:spPr>
            <a:xfrm>
              <a:off x="1807265" y="2935089"/>
              <a:ext cx="5693399" cy="394200"/>
            </a:xfrm>
            <a:prstGeom prst="roundRect">
              <a:avLst>
                <a:gd name="adj" fmla="val 20658"/>
              </a:avLst>
            </a:prstGeom>
            <a:solidFill>
              <a:srgbClr val="E6E6E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5" name="矩形 74"/>
            <p:cNvSpPr/>
            <p:nvPr/>
          </p:nvSpPr>
          <p:spPr>
            <a:xfrm>
              <a:off x="1881814" y="2945869"/>
              <a:ext cx="4230645" cy="415498"/>
            </a:xfrm>
            <a:prstGeom prst="rect">
              <a:avLst/>
            </a:prstGeom>
          </p:spPr>
          <p:txBody>
            <a:bodyPr wrap="none">
              <a:spAutoFit/>
            </a:bodyPr>
            <a:lstStyle/>
            <a:p>
              <a:r>
                <a:rPr lang="en-US" altLang="zh-CN" sz="2100" spc="225" dirty="0">
                  <a:solidFill>
                    <a:schemeClr val="tx1">
                      <a:lumMod val="75000"/>
                      <a:lumOff val="25000"/>
                    </a:schemeClr>
                  </a:solidFill>
                  <a:latin typeface="微软雅黑" panose="020B0503020204020204" pitchFamily="34" charset="-122"/>
                  <a:ea typeface="微软雅黑" panose="020B0503020204020204" pitchFamily="34" charset="-122"/>
                </a:rPr>
                <a:t>1.2</a:t>
              </a:r>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　数据挖掘起源及发展历史</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58" name="组合 57"/>
          <p:cNvGrpSpPr/>
          <p:nvPr/>
        </p:nvGrpSpPr>
        <p:grpSpPr>
          <a:xfrm>
            <a:off x="1754534" y="2055375"/>
            <a:ext cx="5693399" cy="416118"/>
            <a:chOff x="1807265" y="3573413"/>
            <a:chExt cx="5693399" cy="416118"/>
          </a:xfrm>
          <a:solidFill>
            <a:schemeClr val="bg2"/>
          </a:solidFill>
        </p:grpSpPr>
        <p:sp>
          <p:nvSpPr>
            <p:cNvPr id="71" name="圆角矩形 70"/>
            <p:cNvSpPr/>
            <p:nvPr/>
          </p:nvSpPr>
          <p:spPr>
            <a:xfrm>
              <a:off x="1807265" y="3573413"/>
              <a:ext cx="5693399" cy="394200"/>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2" name="矩形 71"/>
            <p:cNvSpPr/>
            <p:nvPr/>
          </p:nvSpPr>
          <p:spPr>
            <a:xfrm>
              <a:off x="1881814" y="3574033"/>
              <a:ext cx="3336170" cy="415498"/>
            </a:xfrm>
            <a:prstGeom prst="rect">
              <a:avLst/>
            </a:prstGeom>
            <a:noFill/>
          </p:spPr>
          <p:txBody>
            <a:bodyPr wrap="none">
              <a:spAutoFit/>
            </a:bodyPr>
            <a:lstStyle/>
            <a:p>
              <a:r>
                <a:rPr lang="en-US" altLang="zh-CN" sz="2100" spc="225" dirty="0">
                  <a:solidFill>
                    <a:schemeClr val="tx1">
                      <a:lumMod val="65000"/>
                      <a:lumOff val="35000"/>
                    </a:schemeClr>
                  </a:solidFill>
                  <a:latin typeface="微软雅黑" panose="020B0503020204020204" pitchFamily="34" charset="-122"/>
                  <a:ea typeface="微软雅黑" panose="020B0503020204020204" pitchFamily="34" charset="-122"/>
                </a:rPr>
                <a:t>1.1</a:t>
              </a:r>
              <a:r>
                <a:rPr lang="zh-CN" altLang="en-US" sz="2100" spc="225" dirty="0">
                  <a:solidFill>
                    <a:schemeClr val="tx1">
                      <a:lumMod val="65000"/>
                      <a:lumOff val="35000"/>
                    </a:schemeClr>
                  </a:solidFill>
                  <a:latin typeface="微软雅黑" panose="020B0503020204020204" pitchFamily="34" charset="-122"/>
                  <a:ea typeface="微软雅黑" panose="020B0503020204020204" pitchFamily="34" charset="-122"/>
                </a:rPr>
                <a:t>　数据挖掘基本概念</a:t>
              </a:r>
              <a:endParaRPr lang="zh-CN" altLang="en-US" sz="2100" spc="225"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69" name="圆角矩形 68"/>
          <p:cNvSpPr/>
          <p:nvPr/>
        </p:nvSpPr>
        <p:spPr>
          <a:xfrm>
            <a:off x="1754534" y="3176210"/>
            <a:ext cx="5693399" cy="394200"/>
          </a:xfrm>
          <a:prstGeom prst="roundRect">
            <a:avLst>
              <a:gd name="adj" fmla="val 20658"/>
            </a:avLst>
          </a:prstGeom>
          <a:solidFill>
            <a:srgbClr val="E6E6E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48" name="组合 47"/>
          <p:cNvGrpSpPr/>
          <p:nvPr/>
        </p:nvGrpSpPr>
        <p:grpSpPr>
          <a:xfrm>
            <a:off x="1754534" y="3159281"/>
            <a:ext cx="5693399" cy="415498"/>
            <a:chOff x="1807265" y="1894540"/>
            <a:chExt cx="5693399" cy="415498"/>
          </a:xfrm>
          <a:solidFill>
            <a:schemeClr val="bg2"/>
          </a:solidFill>
        </p:grpSpPr>
        <p:sp>
          <p:nvSpPr>
            <p:cNvPr id="49" name="圆角矩形 48"/>
            <p:cNvSpPr/>
            <p:nvPr/>
          </p:nvSpPr>
          <p:spPr>
            <a:xfrm>
              <a:off x="1807265" y="1910472"/>
              <a:ext cx="5693399" cy="394154"/>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0" name="矩形 49"/>
            <p:cNvSpPr/>
            <p:nvPr/>
          </p:nvSpPr>
          <p:spPr>
            <a:xfrm>
              <a:off x="1883286" y="1894540"/>
              <a:ext cx="3336170" cy="415498"/>
            </a:xfrm>
            <a:prstGeom prst="rect">
              <a:avLst/>
            </a:prstGeom>
            <a:grpFill/>
          </p:spPr>
          <p:txBody>
            <a:bodyPr wrap="none">
              <a:spAutoFit/>
            </a:bodyPr>
            <a:lstStyle/>
            <a:p>
              <a:r>
                <a:rPr lang="en-US" altLang="zh-CN" sz="2100" spc="225" dirty="0">
                  <a:solidFill>
                    <a:schemeClr val="tx1">
                      <a:lumMod val="75000"/>
                      <a:lumOff val="25000"/>
                    </a:schemeClr>
                  </a:solidFill>
                  <a:latin typeface="微软雅黑" panose="020B0503020204020204" pitchFamily="34" charset="-122"/>
                  <a:ea typeface="微软雅黑" panose="020B0503020204020204" pitchFamily="34" charset="-122"/>
                </a:rPr>
                <a:t>1.3</a:t>
              </a:r>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　数据挖掘常用工具</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5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53"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54"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sp>
        <p:nvSpPr>
          <p:cNvPr id="35" name="矩形 34"/>
          <p:cNvSpPr/>
          <p:nvPr/>
        </p:nvSpPr>
        <p:spPr>
          <a:xfrm>
            <a:off x="0" y="6123214"/>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830997"/>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dirty="0"/>
              <a:t>数据挖掘能做什么？</a:t>
            </a:r>
            <a:endParaRPr lang="en-US" altLang="zh-CN" sz="1600" dirty="0"/>
          </a:p>
          <a:p>
            <a:pPr>
              <a:lnSpc>
                <a:spcPct val="150000"/>
              </a:lnSpc>
            </a:pPr>
            <a:r>
              <a:rPr lang="zh-CN" altLang="en-US" sz="1600" dirty="0"/>
              <a:t>发现最有价值的客户</a:t>
            </a:r>
            <a:endParaRPr lang="zh-CN" altLang="en-US" sz="1600" dirty="0"/>
          </a:p>
        </p:txBody>
      </p:sp>
      <p:sp>
        <p:nvSpPr>
          <p:cNvPr id="82" name="矩形 81"/>
          <p:cNvSpPr/>
          <p:nvPr/>
        </p:nvSpPr>
        <p:spPr>
          <a:xfrm>
            <a:off x="259814" y="874479"/>
            <a:ext cx="2194832" cy="369332"/>
          </a:xfrm>
          <a:prstGeom prst="rect">
            <a:avLst/>
          </a:prstGeom>
        </p:spPr>
        <p:txBody>
          <a:bodyPr wrap="none">
            <a:spAutoFit/>
          </a:bodyPr>
          <a:lstStyle/>
          <a:p>
            <a:r>
              <a:rPr lang="en-US" altLang="zh-CN" dirty="0"/>
              <a:t>1.4 </a:t>
            </a:r>
            <a:r>
              <a:rPr lang="zh-CN" altLang="en-US" dirty="0"/>
              <a:t>数据挖掘的应用</a:t>
            </a:r>
            <a:endParaRPr lang="zh-CN" altLang="en-US"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1.4</a:t>
            </a:r>
            <a:r>
              <a:rPr lang="zh-CN" altLang="en-US" sz="2100" b="1" spc="225" dirty="0">
                <a:solidFill>
                  <a:prstClr val="white"/>
                </a:solidFill>
              </a:rPr>
              <a:t>数据挖掘应用场景</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6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3019" y="2446658"/>
            <a:ext cx="3758163" cy="3540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1754534" y="2086295"/>
            <a:ext cx="5693399" cy="426279"/>
            <a:chOff x="1807265" y="3866296"/>
            <a:chExt cx="5693399" cy="426279"/>
          </a:xfrm>
          <a:solidFill>
            <a:srgbClr val="000066"/>
          </a:solidFill>
        </p:grpSpPr>
        <p:sp>
          <p:nvSpPr>
            <p:cNvPr id="39" name="圆角矩形 38"/>
            <p:cNvSpPr/>
            <p:nvPr/>
          </p:nvSpPr>
          <p:spPr>
            <a:xfrm>
              <a:off x="1807265" y="3866296"/>
              <a:ext cx="5693399" cy="394200"/>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7" name="矩形 46"/>
            <p:cNvSpPr/>
            <p:nvPr/>
          </p:nvSpPr>
          <p:spPr>
            <a:xfrm>
              <a:off x="1881814" y="3877077"/>
              <a:ext cx="3336170" cy="415498"/>
            </a:xfrm>
            <a:prstGeom prst="rect">
              <a:avLst/>
            </a:prstGeom>
            <a:noFill/>
          </p:spPr>
          <p:txBody>
            <a:bodyPr wrap="none">
              <a:spAutoFit/>
            </a:bodyPr>
            <a:lstStyle/>
            <a:p>
              <a:r>
                <a:rPr lang="en-US" altLang="zh-CN" sz="2100" spc="225" dirty="0">
                  <a:solidFill>
                    <a:schemeClr val="bg1"/>
                  </a:solidFill>
                  <a:latin typeface="微软雅黑" panose="020B0503020204020204" pitchFamily="34" charset="-122"/>
                  <a:ea typeface="微软雅黑" panose="020B0503020204020204" pitchFamily="34" charset="-122"/>
                </a:rPr>
                <a:t>1.1</a:t>
              </a:r>
              <a:r>
                <a:rPr lang="zh-CN" altLang="en-US" sz="2100" spc="225" dirty="0">
                  <a:solidFill>
                    <a:schemeClr val="bg1"/>
                  </a:solidFill>
                  <a:latin typeface="微软雅黑" panose="020B0503020204020204" pitchFamily="34" charset="-122"/>
                  <a:ea typeface="微软雅黑" panose="020B0503020204020204" pitchFamily="34" charset="-122"/>
                </a:rPr>
                <a:t>　数据挖掘基本概念</a:t>
              </a:r>
              <a:endParaRPr lang="zh-CN" altLang="en-US" sz="2100" spc="225" dirty="0">
                <a:solidFill>
                  <a:schemeClr val="bg1"/>
                </a:solidFill>
                <a:latin typeface="微软雅黑" panose="020B0503020204020204" pitchFamily="34" charset="-122"/>
                <a:ea typeface="微软雅黑" panose="020B0503020204020204" pitchFamily="34" charset="-122"/>
              </a:endParaRPr>
            </a:p>
          </p:txBody>
        </p:sp>
      </p:grpSp>
      <p:sp>
        <p:nvSpPr>
          <p:cNvPr id="32" name="矩形 31"/>
          <p:cNvSpPr/>
          <p:nvPr/>
        </p:nvSpPr>
        <p:spPr>
          <a:xfrm>
            <a:off x="-7143" y="-9147"/>
            <a:ext cx="9158090" cy="38219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6" name="矩形 35"/>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1" name="组合 30"/>
          <p:cNvGrpSpPr/>
          <p:nvPr/>
        </p:nvGrpSpPr>
        <p:grpSpPr>
          <a:xfrm>
            <a:off x="690257" y="966177"/>
            <a:ext cx="7832784" cy="781050"/>
            <a:chOff x="2788580" y="1152524"/>
            <a:chExt cx="3730770" cy="781050"/>
          </a:xfrm>
          <a:solidFill>
            <a:srgbClr val="000066"/>
          </a:solidFill>
        </p:grpSpPr>
        <p:grpSp>
          <p:nvGrpSpPr>
            <p:cNvPr id="34" name="组合 33"/>
            <p:cNvGrpSpPr/>
            <p:nvPr/>
          </p:nvGrpSpPr>
          <p:grpSpPr>
            <a:xfrm>
              <a:off x="2788580" y="1152524"/>
              <a:ext cx="3730770" cy="781050"/>
              <a:chOff x="3725790" y="847725"/>
              <a:chExt cx="3730770" cy="781050"/>
            </a:xfrm>
            <a:grpFill/>
          </p:grpSpPr>
          <p:grpSp>
            <p:nvGrpSpPr>
              <p:cNvPr id="40" name="组合 39"/>
              <p:cNvGrpSpPr/>
              <p:nvPr/>
            </p:nvGrpSpPr>
            <p:grpSpPr>
              <a:xfrm>
                <a:off x="3725790" y="1019175"/>
                <a:ext cx="627135" cy="609600"/>
                <a:chOff x="3725790" y="1019175"/>
                <a:chExt cx="627135" cy="609600"/>
              </a:xfrm>
              <a:grpFill/>
            </p:grpSpPr>
            <p:sp>
              <p:nvSpPr>
                <p:cNvPr id="45" name="任意多边形 44"/>
                <p:cNvSpPr/>
                <p:nvPr/>
              </p:nvSpPr>
              <p:spPr>
                <a:xfrm>
                  <a:off x="3725790" y="1019175"/>
                  <a:ext cx="627135" cy="609600"/>
                </a:xfrm>
                <a:custGeom>
                  <a:avLst/>
                  <a:gdLst>
                    <a:gd name="connsiteX0" fmla="*/ 0 w 627135"/>
                    <a:gd name="connsiteY0" fmla="*/ 0 h 609600"/>
                    <a:gd name="connsiteX1" fmla="*/ 627135 w 627135"/>
                    <a:gd name="connsiteY1" fmla="*/ 0 h 609600"/>
                    <a:gd name="connsiteX2" fmla="*/ 627135 w 627135"/>
                    <a:gd name="connsiteY2" fmla="*/ 609600 h 609600"/>
                    <a:gd name="connsiteX3" fmla="*/ 1783 w 627135"/>
                    <a:gd name="connsiteY3" fmla="*/ 609600 h 609600"/>
                    <a:gd name="connsiteX4" fmla="*/ 305666 w 627135"/>
                    <a:gd name="connsiteY4" fmla="*/ 300804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35" h="609600">
                      <a:moveTo>
                        <a:pt x="0" y="0"/>
                      </a:moveTo>
                      <a:lnTo>
                        <a:pt x="627135" y="0"/>
                      </a:lnTo>
                      <a:lnTo>
                        <a:pt x="627135" y="609600"/>
                      </a:lnTo>
                      <a:lnTo>
                        <a:pt x="1783" y="609600"/>
                      </a:lnTo>
                      <a:lnTo>
                        <a:pt x="305666" y="30080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直角三角形 45"/>
                <p:cNvSpPr/>
                <p:nvPr/>
              </p:nvSpPr>
              <p:spPr>
                <a:xfrm rot="5400000" flipV="1">
                  <a:off x="4181475" y="1457325"/>
                  <a:ext cx="171450" cy="17145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flipH="1">
                <a:off x="6829425" y="1019175"/>
                <a:ext cx="627135" cy="609600"/>
                <a:chOff x="3725790" y="1019175"/>
                <a:chExt cx="627135" cy="609600"/>
              </a:xfrm>
              <a:grpFill/>
            </p:grpSpPr>
            <p:sp>
              <p:nvSpPr>
                <p:cNvPr id="43" name="任意多边形 42"/>
                <p:cNvSpPr/>
                <p:nvPr/>
              </p:nvSpPr>
              <p:spPr>
                <a:xfrm>
                  <a:off x="3725790" y="1019175"/>
                  <a:ext cx="627135" cy="609600"/>
                </a:xfrm>
                <a:custGeom>
                  <a:avLst/>
                  <a:gdLst>
                    <a:gd name="connsiteX0" fmla="*/ 0 w 627135"/>
                    <a:gd name="connsiteY0" fmla="*/ 0 h 609600"/>
                    <a:gd name="connsiteX1" fmla="*/ 627135 w 627135"/>
                    <a:gd name="connsiteY1" fmla="*/ 0 h 609600"/>
                    <a:gd name="connsiteX2" fmla="*/ 627135 w 627135"/>
                    <a:gd name="connsiteY2" fmla="*/ 609600 h 609600"/>
                    <a:gd name="connsiteX3" fmla="*/ 1783 w 627135"/>
                    <a:gd name="connsiteY3" fmla="*/ 609600 h 609600"/>
                    <a:gd name="connsiteX4" fmla="*/ 305666 w 627135"/>
                    <a:gd name="connsiteY4" fmla="*/ 300804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35" h="609600">
                      <a:moveTo>
                        <a:pt x="0" y="0"/>
                      </a:moveTo>
                      <a:lnTo>
                        <a:pt x="627135" y="0"/>
                      </a:lnTo>
                      <a:lnTo>
                        <a:pt x="627135" y="609600"/>
                      </a:lnTo>
                      <a:lnTo>
                        <a:pt x="1783" y="609600"/>
                      </a:lnTo>
                      <a:lnTo>
                        <a:pt x="305666" y="30080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直角三角形 43"/>
                <p:cNvSpPr/>
                <p:nvPr/>
              </p:nvSpPr>
              <p:spPr>
                <a:xfrm rot="5400000" flipV="1">
                  <a:off x="4181475" y="1457325"/>
                  <a:ext cx="171450" cy="17145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p:cNvSpPr/>
              <p:nvPr/>
            </p:nvSpPr>
            <p:spPr>
              <a:xfrm>
                <a:off x="4181475" y="847725"/>
                <a:ext cx="2819400" cy="609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文本框 14"/>
            <p:cNvSpPr txBox="1"/>
            <p:nvPr/>
          </p:nvSpPr>
          <p:spPr>
            <a:xfrm>
              <a:off x="4014933" y="1169836"/>
              <a:ext cx="1114119" cy="523220"/>
            </a:xfrm>
            <a:prstGeom prst="rect">
              <a:avLst/>
            </a:prstGeom>
            <a:grpFill/>
          </p:spPr>
          <p:txBody>
            <a:bodyPr wrap="none" rtlCol="0">
              <a:spAutoFit/>
            </a:bodyPr>
            <a:lstStyle/>
            <a:p>
              <a:pPr algn="ctr"/>
              <a:r>
                <a:rPr lang="zh-CN" altLang="en-US" sz="2800" dirty="0">
                  <a:solidFill>
                    <a:schemeClr val="accent4"/>
                  </a:solidFill>
                </a:rPr>
                <a:t>第一章　绪论</a:t>
              </a:r>
              <a:endParaRPr lang="zh-CN" altLang="en-US" sz="2800" dirty="0">
                <a:solidFill>
                  <a:schemeClr val="accent4"/>
                </a:solidFill>
              </a:endParaRPr>
            </a:p>
          </p:txBody>
        </p:sp>
      </p:grpSp>
      <p:grpSp>
        <p:nvGrpSpPr>
          <p:cNvPr id="57" name="组合 56"/>
          <p:cNvGrpSpPr/>
          <p:nvPr/>
        </p:nvGrpSpPr>
        <p:grpSpPr>
          <a:xfrm>
            <a:off x="1754534" y="2628470"/>
            <a:ext cx="5693399" cy="426278"/>
            <a:chOff x="1807265" y="2935089"/>
            <a:chExt cx="5693399" cy="426278"/>
          </a:xfrm>
        </p:grpSpPr>
        <p:sp>
          <p:nvSpPr>
            <p:cNvPr id="74" name="圆角矩形 73"/>
            <p:cNvSpPr/>
            <p:nvPr/>
          </p:nvSpPr>
          <p:spPr>
            <a:xfrm>
              <a:off x="1807265" y="2935089"/>
              <a:ext cx="5693399" cy="394200"/>
            </a:xfrm>
            <a:prstGeom prst="roundRect">
              <a:avLst>
                <a:gd name="adj" fmla="val 20658"/>
              </a:avLst>
            </a:prstGeom>
            <a:solidFill>
              <a:srgbClr val="E6E6E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5" name="矩形 74"/>
            <p:cNvSpPr/>
            <p:nvPr/>
          </p:nvSpPr>
          <p:spPr>
            <a:xfrm>
              <a:off x="1881814" y="2945869"/>
              <a:ext cx="4230645" cy="415498"/>
            </a:xfrm>
            <a:prstGeom prst="rect">
              <a:avLst/>
            </a:prstGeom>
          </p:spPr>
          <p:txBody>
            <a:bodyPr wrap="none">
              <a:spAutoFit/>
            </a:bodyPr>
            <a:lstStyle/>
            <a:p>
              <a:r>
                <a:rPr lang="en-US" altLang="zh-CN" sz="2100" spc="225" dirty="0">
                  <a:solidFill>
                    <a:schemeClr val="tx1">
                      <a:lumMod val="75000"/>
                      <a:lumOff val="25000"/>
                    </a:schemeClr>
                  </a:solidFill>
                  <a:latin typeface="微软雅黑" panose="020B0503020204020204" pitchFamily="34" charset="-122"/>
                  <a:ea typeface="微软雅黑" panose="020B0503020204020204" pitchFamily="34" charset="-122"/>
                </a:rPr>
                <a:t>1.2</a:t>
              </a:r>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　数据挖掘起源及发展历史</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58" name="组合 57"/>
          <p:cNvGrpSpPr/>
          <p:nvPr/>
        </p:nvGrpSpPr>
        <p:grpSpPr>
          <a:xfrm>
            <a:off x="1754534" y="3193295"/>
            <a:ext cx="5693399" cy="426278"/>
            <a:chOff x="1807265" y="3400693"/>
            <a:chExt cx="5693399" cy="426278"/>
          </a:xfrm>
          <a:solidFill>
            <a:schemeClr val="bg2"/>
          </a:solidFill>
        </p:grpSpPr>
        <p:sp>
          <p:nvSpPr>
            <p:cNvPr id="71" name="圆角矩形 70"/>
            <p:cNvSpPr/>
            <p:nvPr/>
          </p:nvSpPr>
          <p:spPr>
            <a:xfrm>
              <a:off x="1807265" y="3400693"/>
              <a:ext cx="5693399" cy="394200"/>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2" name="矩形 71"/>
            <p:cNvSpPr/>
            <p:nvPr/>
          </p:nvSpPr>
          <p:spPr>
            <a:xfrm>
              <a:off x="1881814" y="3411473"/>
              <a:ext cx="3336170" cy="415498"/>
            </a:xfrm>
            <a:prstGeom prst="rect">
              <a:avLst/>
            </a:prstGeom>
            <a:noFill/>
          </p:spPr>
          <p:txBody>
            <a:bodyPr wrap="none">
              <a:spAutoFit/>
            </a:bodyPr>
            <a:lstStyle/>
            <a:p>
              <a:r>
                <a:rPr lang="en-US" altLang="zh-CN" sz="2100" spc="225" dirty="0">
                  <a:solidFill>
                    <a:schemeClr val="tx1">
                      <a:lumMod val="65000"/>
                      <a:lumOff val="35000"/>
                    </a:schemeClr>
                  </a:solidFill>
                  <a:latin typeface="微软雅黑" panose="020B0503020204020204" pitchFamily="34" charset="-122"/>
                  <a:ea typeface="微软雅黑" panose="020B0503020204020204" pitchFamily="34" charset="-122"/>
                </a:rPr>
                <a:t>1.3</a:t>
              </a:r>
              <a:r>
                <a:rPr lang="zh-CN" altLang="en-US" sz="2100" spc="225" dirty="0">
                  <a:solidFill>
                    <a:schemeClr val="tx1">
                      <a:lumMod val="65000"/>
                      <a:lumOff val="35000"/>
                    </a:schemeClr>
                  </a:solidFill>
                  <a:latin typeface="微软雅黑" panose="020B0503020204020204" pitchFamily="34" charset="-122"/>
                  <a:ea typeface="微软雅黑" panose="020B0503020204020204" pitchFamily="34" charset="-122"/>
                </a:rPr>
                <a:t>　数据挖掘常用工具</a:t>
              </a:r>
              <a:endParaRPr lang="zh-CN" altLang="en-US" sz="2100" spc="225"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a:off x="1754534" y="3758120"/>
            <a:ext cx="5693399" cy="426279"/>
            <a:chOff x="1807265" y="3866296"/>
            <a:chExt cx="5693399" cy="426279"/>
          </a:xfrm>
        </p:grpSpPr>
        <p:sp>
          <p:nvSpPr>
            <p:cNvPr id="69" name="圆角矩形 68"/>
            <p:cNvSpPr/>
            <p:nvPr/>
          </p:nvSpPr>
          <p:spPr>
            <a:xfrm>
              <a:off x="1807265" y="3866296"/>
              <a:ext cx="5693399" cy="394200"/>
            </a:xfrm>
            <a:prstGeom prst="roundRect">
              <a:avLst>
                <a:gd name="adj" fmla="val 20658"/>
              </a:avLst>
            </a:prstGeom>
            <a:solidFill>
              <a:srgbClr val="E6E6E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0" name="矩形 69"/>
            <p:cNvSpPr/>
            <p:nvPr/>
          </p:nvSpPr>
          <p:spPr>
            <a:xfrm>
              <a:off x="1881814" y="3877077"/>
              <a:ext cx="2739853" cy="415498"/>
            </a:xfrm>
            <a:prstGeom prst="rect">
              <a:avLst/>
            </a:prstGeom>
          </p:spPr>
          <p:txBody>
            <a:bodyPr wrap="none">
              <a:spAutoFit/>
            </a:bodyPr>
            <a:lstStyle/>
            <a:p>
              <a:r>
                <a:rPr lang="en-US" altLang="zh-CN" sz="2100" spc="225" dirty="0">
                  <a:solidFill>
                    <a:schemeClr val="tx1">
                      <a:lumMod val="75000"/>
                      <a:lumOff val="25000"/>
                    </a:schemeClr>
                  </a:solidFill>
                  <a:latin typeface="微软雅黑" panose="020B0503020204020204" pitchFamily="34" charset="-122"/>
                  <a:ea typeface="微软雅黑" panose="020B0503020204020204" pitchFamily="34" charset="-122"/>
                </a:rPr>
                <a:t>3.1</a:t>
              </a:r>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　数据挖掘概述</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48" name="组合 47"/>
          <p:cNvGrpSpPr/>
          <p:nvPr/>
        </p:nvGrpSpPr>
        <p:grpSpPr>
          <a:xfrm>
            <a:off x="1754534" y="3768901"/>
            <a:ext cx="5693399" cy="415498"/>
            <a:chOff x="1807265" y="2462595"/>
            <a:chExt cx="5693399" cy="415498"/>
          </a:xfrm>
          <a:solidFill>
            <a:schemeClr val="bg2"/>
          </a:solidFill>
        </p:grpSpPr>
        <p:sp>
          <p:nvSpPr>
            <p:cNvPr id="49" name="圆角矩形 48"/>
            <p:cNvSpPr/>
            <p:nvPr/>
          </p:nvSpPr>
          <p:spPr>
            <a:xfrm>
              <a:off x="1807265" y="2478527"/>
              <a:ext cx="5693399" cy="394154"/>
            </a:xfrm>
            <a:prstGeom prst="roundRect">
              <a:avLst>
                <a:gd name="adj" fmla="val 20658"/>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0" name="矩形 49"/>
            <p:cNvSpPr/>
            <p:nvPr/>
          </p:nvSpPr>
          <p:spPr>
            <a:xfrm>
              <a:off x="1883286" y="2462595"/>
              <a:ext cx="3336170" cy="415498"/>
            </a:xfrm>
            <a:prstGeom prst="rect">
              <a:avLst/>
            </a:prstGeom>
            <a:grpFill/>
          </p:spPr>
          <p:txBody>
            <a:bodyPr wrap="none">
              <a:spAutoFit/>
            </a:bodyPr>
            <a:lstStyle/>
            <a:p>
              <a:r>
                <a:rPr lang="en-US" altLang="zh-CN" sz="2100" spc="225" dirty="0">
                  <a:solidFill>
                    <a:schemeClr val="tx1">
                      <a:lumMod val="75000"/>
                      <a:lumOff val="25000"/>
                    </a:schemeClr>
                  </a:solidFill>
                  <a:latin typeface="微软雅黑" panose="020B0503020204020204" pitchFamily="34" charset="-122"/>
                  <a:ea typeface="微软雅黑" panose="020B0503020204020204" pitchFamily="34" charset="-122"/>
                </a:rPr>
                <a:t>1.4</a:t>
              </a:r>
              <a:r>
                <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rPr>
                <a:t>　数据挖掘应用场景</a:t>
              </a:r>
              <a:endParaRPr lang="zh-CN" altLang="en-US" sz="2100" spc="225"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pic>
        <p:nvPicPr>
          <p:cNvPr id="5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53"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54"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sp>
        <p:nvSpPr>
          <p:cNvPr id="35" name="矩形 34"/>
          <p:cNvSpPr/>
          <p:nvPr/>
        </p:nvSpPr>
        <p:spPr>
          <a:xfrm>
            <a:off x="0" y="6123214"/>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
        <p:nvSpPr>
          <p:cNvPr id="2" name="文本框 1"/>
          <p:cNvSpPr txBox="1"/>
          <p:nvPr/>
        </p:nvSpPr>
        <p:spPr>
          <a:xfrm>
            <a:off x="0" y="0"/>
            <a:ext cx="2402285" cy="369332"/>
          </a:xfrm>
          <a:prstGeom prst="rect">
            <a:avLst/>
          </a:prstGeom>
          <a:noFill/>
        </p:spPr>
        <p:txBody>
          <a:bodyPr wrap="square" rtlCol="0">
            <a:spAutoFit/>
          </a:bodyPr>
          <a:lstStyle/>
          <a:p>
            <a:r>
              <a:rPr lang="zh-CN" altLang="en-US" dirty="0">
                <a:solidFill>
                  <a:schemeClr val="bg1"/>
                </a:solidFill>
              </a:rPr>
              <a:t>数据挖掘</a:t>
            </a:r>
            <a:endParaRPr lang="zh-CN" altLang="en-US" dirty="0">
              <a:solidFill>
                <a:schemeClr val="bg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1200329"/>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dirty="0"/>
              <a:t>数据挖掘能做什么？</a:t>
            </a:r>
            <a:endParaRPr lang="en-US" altLang="zh-CN" sz="1600" dirty="0"/>
          </a:p>
          <a:p>
            <a:pPr>
              <a:lnSpc>
                <a:spcPct val="150000"/>
              </a:lnSpc>
            </a:pPr>
            <a:r>
              <a:rPr lang="zh-CN" altLang="en-US" sz="1600" dirty="0"/>
              <a:t>发现最有价值的客户</a:t>
            </a:r>
            <a:endParaRPr lang="zh-CN" altLang="en-US" sz="1600" dirty="0"/>
          </a:p>
          <a:p>
            <a:pPr>
              <a:lnSpc>
                <a:spcPct val="150000"/>
              </a:lnSpc>
            </a:pPr>
            <a:r>
              <a:rPr lang="zh-CN" altLang="en-US" sz="1600" dirty="0"/>
              <a:t>使组合销售更有效率</a:t>
            </a:r>
            <a:endParaRPr lang="zh-CN" altLang="en-US" sz="1600" dirty="0"/>
          </a:p>
        </p:txBody>
      </p:sp>
      <p:sp>
        <p:nvSpPr>
          <p:cNvPr id="82" name="矩形 81"/>
          <p:cNvSpPr/>
          <p:nvPr/>
        </p:nvSpPr>
        <p:spPr>
          <a:xfrm>
            <a:off x="259814" y="874479"/>
            <a:ext cx="2194832" cy="369332"/>
          </a:xfrm>
          <a:prstGeom prst="rect">
            <a:avLst/>
          </a:prstGeom>
        </p:spPr>
        <p:txBody>
          <a:bodyPr wrap="none">
            <a:spAutoFit/>
          </a:bodyPr>
          <a:lstStyle/>
          <a:p>
            <a:r>
              <a:rPr lang="en-US" altLang="zh-CN" dirty="0"/>
              <a:t>1.4 </a:t>
            </a:r>
            <a:r>
              <a:rPr lang="zh-CN" altLang="en-US" dirty="0"/>
              <a:t>数据挖掘的应用</a:t>
            </a:r>
            <a:endParaRPr lang="zh-CN" altLang="en-US"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1.4</a:t>
            </a:r>
            <a:r>
              <a:rPr lang="zh-CN" altLang="en-US" sz="2100" b="1" spc="225" dirty="0">
                <a:solidFill>
                  <a:prstClr val="white"/>
                </a:solidFill>
              </a:rPr>
              <a:t>数据挖掘应用场景</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9199" y="2673927"/>
            <a:ext cx="3980453" cy="32953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1569660"/>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dirty="0"/>
              <a:t>数据挖掘能做什么？</a:t>
            </a:r>
            <a:endParaRPr lang="en-US" altLang="zh-CN" sz="1600" dirty="0"/>
          </a:p>
          <a:p>
            <a:pPr>
              <a:lnSpc>
                <a:spcPct val="150000"/>
              </a:lnSpc>
            </a:pPr>
            <a:r>
              <a:rPr lang="zh-CN" altLang="en-US" sz="1600" dirty="0"/>
              <a:t>发现最有价值的客户</a:t>
            </a:r>
            <a:endParaRPr lang="zh-CN" altLang="en-US" sz="1600" dirty="0"/>
          </a:p>
          <a:p>
            <a:pPr>
              <a:lnSpc>
                <a:spcPct val="150000"/>
              </a:lnSpc>
            </a:pPr>
            <a:r>
              <a:rPr lang="zh-CN" altLang="en-US" sz="1600" dirty="0"/>
              <a:t>使组合销售更有效率</a:t>
            </a:r>
            <a:endParaRPr lang="zh-CN" altLang="en-US" sz="1600" dirty="0"/>
          </a:p>
          <a:p>
            <a:pPr>
              <a:lnSpc>
                <a:spcPct val="150000"/>
              </a:lnSpc>
            </a:pPr>
            <a:r>
              <a:rPr lang="zh-CN" altLang="en-US" sz="1600" dirty="0"/>
              <a:t>留住那些最有价值的客户</a:t>
            </a:r>
            <a:endParaRPr lang="zh-CN" altLang="en-US" sz="1600" dirty="0"/>
          </a:p>
        </p:txBody>
      </p:sp>
      <p:sp>
        <p:nvSpPr>
          <p:cNvPr id="82" name="矩形 81"/>
          <p:cNvSpPr/>
          <p:nvPr/>
        </p:nvSpPr>
        <p:spPr>
          <a:xfrm>
            <a:off x="259814" y="874479"/>
            <a:ext cx="2194832" cy="369332"/>
          </a:xfrm>
          <a:prstGeom prst="rect">
            <a:avLst/>
          </a:prstGeom>
        </p:spPr>
        <p:txBody>
          <a:bodyPr wrap="none">
            <a:spAutoFit/>
          </a:bodyPr>
          <a:lstStyle/>
          <a:p>
            <a:r>
              <a:rPr lang="en-US" altLang="zh-CN" dirty="0"/>
              <a:t>1.4 </a:t>
            </a:r>
            <a:r>
              <a:rPr lang="zh-CN" altLang="en-US" dirty="0"/>
              <a:t>数据挖掘的应用</a:t>
            </a:r>
            <a:endParaRPr lang="zh-CN" altLang="en-US"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1.4</a:t>
            </a:r>
            <a:r>
              <a:rPr lang="zh-CN" altLang="en-US" sz="2100" b="1" spc="225" dirty="0">
                <a:solidFill>
                  <a:prstClr val="white"/>
                </a:solidFill>
              </a:rPr>
              <a:t>数据挖掘应用场景</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69" name="Picture 3"/>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3138" y="2675647"/>
            <a:ext cx="3980668" cy="318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1938992"/>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dirty="0"/>
              <a:t>数据挖掘能做什么？</a:t>
            </a:r>
            <a:endParaRPr lang="en-US" altLang="zh-CN" sz="1600" dirty="0"/>
          </a:p>
          <a:p>
            <a:pPr>
              <a:lnSpc>
                <a:spcPct val="150000"/>
              </a:lnSpc>
            </a:pPr>
            <a:r>
              <a:rPr lang="zh-CN" altLang="en-US" sz="1600" dirty="0"/>
              <a:t>发现最有价值的客户</a:t>
            </a:r>
            <a:endParaRPr lang="zh-CN" altLang="en-US" sz="1600" dirty="0"/>
          </a:p>
          <a:p>
            <a:pPr>
              <a:lnSpc>
                <a:spcPct val="150000"/>
              </a:lnSpc>
            </a:pPr>
            <a:r>
              <a:rPr lang="zh-CN" altLang="en-US" sz="1600" dirty="0"/>
              <a:t>使组合销售更有效率</a:t>
            </a:r>
            <a:endParaRPr lang="zh-CN" altLang="en-US" sz="1600" dirty="0"/>
          </a:p>
          <a:p>
            <a:pPr>
              <a:lnSpc>
                <a:spcPct val="150000"/>
              </a:lnSpc>
            </a:pPr>
            <a:r>
              <a:rPr lang="zh-CN" altLang="en-US" sz="1600" dirty="0"/>
              <a:t>留住那些最有价值的客户</a:t>
            </a:r>
            <a:endParaRPr lang="zh-CN" altLang="en-US" sz="1600" dirty="0"/>
          </a:p>
          <a:p>
            <a:pPr>
              <a:lnSpc>
                <a:spcPct val="150000"/>
              </a:lnSpc>
            </a:pPr>
            <a:r>
              <a:rPr lang="zh-CN" altLang="en-US" sz="1600" dirty="0"/>
              <a:t>用更小的成本发现欺诈现象</a:t>
            </a:r>
            <a:endParaRPr lang="zh-CN" altLang="en-US" sz="1600" dirty="0"/>
          </a:p>
        </p:txBody>
      </p:sp>
      <p:sp>
        <p:nvSpPr>
          <p:cNvPr id="82" name="矩形 81"/>
          <p:cNvSpPr/>
          <p:nvPr/>
        </p:nvSpPr>
        <p:spPr>
          <a:xfrm>
            <a:off x="259814" y="874479"/>
            <a:ext cx="2194832" cy="369332"/>
          </a:xfrm>
          <a:prstGeom prst="rect">
            <a:avLst/>
          </a:prstGeom>
        </p:spPr>
        <p:txBody>
          <a:bodyPr wrap="none">
            <a:spAutoFit/>
          </a:bodyPr>
          <a:lstStyle/>
          <a:p>
            <a:r>
              <a:rPr lang="en-US" altLang="zh-CN" dirty="0"/>
              <a:t>1.4 </a:t>
            </a:r>
            <a:r>
              <a:rPr lang="zh-CN" altLang="en-US" dirty="0"/>
              <a:t>数据挖掘的应用</a:t>
            </a:r>
            <a:endParaRPr lang="zh-CN" altLang="en-US"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1.4</a:t>
            </a:r>
            <a:r>
              <a:rPr lang="zh-CN" altLang="en-US" sz="2100" b="1" spc="225" dirty="0">
                <a:solidFill>
                  <a:prstClr val="white"/>
                </a:solidFill>
              </a:rPr>
              <a:t>数据挖掘应用场景</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43750" y="2504896"/>
            <a:ext cx="4524744" cy="3618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2677656"/>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sz="1600" dirty="0"/>
              <a:t>电信：客户细分，客户流失分析</a:t>
            </a:r>
            <a:endParaRPr lang="zh-CN" altLang="en-US" sz="1600" dirty="0"/>
          </a:p>
          <a:p>
            <a:pPr marL="285750" indent="-285750">
              <a:lnSpc>
                <a:spcPct val="150000"/>
              </a:lnSpc>
              <a:buFont typeface="Arial" panose="020B0604020202020204" pitchFamily="34" charset="0"/>
              <a:buChar char="•"/>
            </a:pPr>
            <a:r>
              <a:rPr lang="zh-CN" altLang="en-US" sz="1600" dirty="0"/>
              <a:t>银行：优化客户服务，信贷风险评估，欺诈检测</a:t>
            </a:r>
            <a:endParaRPr lang="zh-CN" altLang="en-US" sz="1600" dirty="0"/>
          </a:p>
          <a:p>
            <a:pPr marL="285750" indent="-285750">
              <a:lnSpc>
                <a:spcPct val="150000"/>
              </a:lnSpc>
              <a:buFont typeface="Arial" panose="020B0604020202020204" pitchFamily="34" charset="0"/>
              <a:buChar char="•"/>
            </a:pPr>
            <a:r>
              <a:rPr lang="zh-CN" altLang="en-US" sz="1600" dirty="0"/>
              <a:t>百货公司</a:t>
            </a:r>
            <a:r>
              <a:rPr lang="en-US" altLang="zh-CN" sz="1600" dirty="0"/>
              <a:t>/</a:t>
            </a:r>
            <a:r>
              <a:rPr lang="zh-CN" altLang="en-US" sz="1600" dirty="0"/>
              <a:t>超市：购物篮分析 （关联规则）</a:t>
            </a:r>
            <a:endParaRPr lang="zh-CN" altLang="en-US" sz="1600" dirty="0"/>
          </a:p>
          <a:p>
            <a:pPr marL="285750" indent="-285750">
              <a:lnSpc>
                <a:spcPct val="150000"/>
              </a:lnSpc>
              <a:buFont typeface="Arial" panose="020B0604020202020204" pitchFamily="34" charset="0"/>
              <a:buChar char="•"/>
            </a:pPr>
            <a:r>
              <a:rPr lang="zh-CN" altLang="en-US" sz="1600" dirty="0"/>
              <a:t>电子商务： 挖掘客户潜在需求，交叉销售</a:t>
            </a:r>
            <a:endParaRPr lang="zh-CN" altLang="en-US" sz="1600" dirty="0"/>
          </a:p>
          <a:p>
            <a:pPr marL="285750" indent="-285750">
              <a:lnSpc>
                <a:spcPct val="150000"/>
              </a:lnSpc>
              <a:buFont typeface="Arial" panose="020B0604020202020204" pitchFamily="34" charset="0"/>
              <a:buChar char="•"/>
            </a:pPr>
            <a:r>
              <a:rPr lang="zh-CN" altLang="en-US" sz="1600" dirty="0"/>
              <a:t>税务部门：偷漏税行为探测</a:t>
            </a:r>
            <a:endParaRPr lang="zh-CN" altLang="en-US" sz="1600" dirty="0"/>
          </a:p>
          <a:p>
            <a:pPr marL="285750" indent="-285750">
              <a:lnSpc>
                <a:spcPct val="150000"/>
              </a:lnSpc>
              <a:buFont typeface="Arial" panose="020B0604020202020204" pitchFamily="34" charset="0"/>
              <a:buChar char="•"/>
            </a:pPr>
            <a:r>
              <a:rPr lang="zh-CN" altLang="en-US" sz="1600" dirty="0"/>
              <a:t>警察机关：犯罪行为分析</a:t>
            </a:r>
            <a:endParaRPr lang="zh-CN" altLang="en-US" sz="1600" dirty="0"/>
          </a:p>
          <a:p>
            <a:pPr marL="285750" indent="-285750">
              <a:lnSpc>
                <a:spcPct val="150000"/>
              </a:lnSpc>
              <a:buFont typeface="Arial" panose="020B0604020202020204" pitchFamily="34" charset="0"/>
              <a:buChar char="•"/>
            </a:pPr>
            <a:r>
              <a:rPr lang="zh-CN" altLang="en-US" sz="1600" dirty="0"/>
              <a:t>医学： 医疗保健</a:t>
            </a:r>
            <a:endParaRPr lang="en-US" altLang="zh-CN" dirty="0"/>
          </a:p>
        </p:txBody>
      </p:sp>
      <p:sp>
        <p:nvSpPr>
          <p:cNvPr id="82" name="矩形 81"/>
          <p:cNvSpPr/>
          <p:nvPr/>
        </p:nvSpPr>
        <p:spPr>
          <a:xfrm>
            <a:off x="259814" y="874479"/>
            <a:ext cx="2194832" cy="369332"/>
          </a:xfrm>
          <a:prstGeom prst="rect">
            <a:avLst/>
          </a:prstGeom>
        </p:spPr>
        <p:txBody>
          <a:bodyPr wrap="none">
            <a:spAutoFit/>
          </a:bodyPr>
          <a:lstStyle/>
          <a:p>
            <a:r>
              <a:rPr lang="en-US" altLang="zh-CN" dirty="0"/>
              <a:t>1.4 </a:t>
            </a:r>
            <a:r>
              <a:rPr lang="zh-CN" altLang="en-US" dirty="0"/>
              <a:t>数据挖掘的应用</a:t>
            </a:r>
            <a:endParaRPr lang="zh-CN" altLang="en-US"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1.4</a:t>
            </a:r>
            <a:r>
              <a:rPr lang="zh-CN" altLang="en-US" sz="2100" b="1" spc="225" dirty="0">
                <a:solidFill>
                  <a:prstClr val="white"/>
                </a:solidFill>
              </a:rPr>
              <a:t>数据挖掘应用场景</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1026" name="Picture 2" descr="C:\Users\wang\Desktop\大数据\购物篮规则.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6109" y="3216853"/>
            <a:ext cx="3797300" cy="2794000"/>
          </a:xfrm>
          <a:prstGeom prst="rect">
            <a:avLst/>
          </a:prstGeom>
          <a:noFill/>
          <a:extLst>
            <a:ext uri="{909E8E84-426E-40DD-AFC4-6F175D3DCCD1}">
              <a14:hiddenFill xmlns:a14="http://schemas.microsoft.com/office/drawing/2010/main">
                <a:solidFill>
                  <a:srgbClr val="FFFFFF"/>
                </a:solidFill>
              </a14:hiddenFill>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4601087" cy="923330"/>
          </a:xfrm>
          <a:prstGeom prst="rect">
            <a:avLst/>
          </a:prstGeom>
        </p:spPr>
        <p:txBody>
          <a:bodyPr wrap="square">
            <a:spAutoFit/>
          </a:bodyPr>
          <a:lstStyle/>
          <a:p>
            <a:pPr marL="285750" indent="-285750">
              <a:buFont typeface="Arial" panose="020B0604020202020204" pitchFamily="34" charset="0"/>
              <a:buChar char="•"/>
            </a:pPr>
            <a:r>
              <a:rPr lang="zh-CN" altLang="en-US" dirty="0"/>
              <a:t>应用案例</a:t>
            </a:r>
            <a:r>
              <a:rPr lang="en-US" altLang="zh-CN" dirty="0"/>
              <a:t>1</a:t>
            </a:r>
            <a:r>
              <a:rPr lang="zh-CN" altLang="en-US" dirty="0"/>
              <a:t>：</a:t>
            </a:r>
            <a:r>
              <a:rPr lang="zh-CN" altLang="en-US" dirty="0">
                <a:latin typeface="Times"/>
                <a:ea typeface="黑体" panose="02010609060101010101" pitchFamily="49" charset="-122"/>
              </a:rPr>
              <a:t>啤酒与尿不湿</a:t>
            </a:r>
            <a:endParaRPr lang="en-US" altLang="zh-CN" dirty="0">
              <a:latin typeface="Times"/>
              <a:ea typeface="黑体" panose="02010609060101010101" pitchFamily="49" charset="-122"/>
            </a:endParaRPr>
          </a:p>
          <a:p>
            <a:r>
              <a:rPr lang="en-US" altLang="zh-CN" dirty="0"/>
              <a:t>    </a:t>
            </a:r>
            <a:r>
              <a:rPr lang="zh-CN" altLang="zh-CN" dirty="0"/>
              <a:t>沃尔玛超市</a:t>
            </a:r>
            <a:r>
              <a:rPr lang="zh-CN" altLang="en-US" dirty="0"/>
              <a:t>，关联规则</a:t>
            </a:r>
            <a:endParaRPr lang="en-US" altLang="zh-CN" dirty="0"/>
          </a:p>
          <a:p>
            <a:endParaRPr lang="en-US" altLang="zh-CN" dirty="0"/>
          </a:p>
        </p:txBody>
      </p:sp>
      <p:sp>
        <p:nvSpPr>
          <p:cNvPr id="82" name="矩形 81"/>
          <p:cNvSpPr/>
          <p:nvPr/>
        </p:nvSpPr>
        <p:spPr>
          <a:xfrm>
            <a:off x="259814" y="874479"/>
            <a:ext cx="2194832" cy="369332"/>
          </a:xfrm>
          <a:prstGeom prst="rect">
            <a:avLst/>
          </a:prstGeom>
        </p:spPr>
        <p:txBody>
          <a:bodyPr wrap="none">
            <a:spAutoFit/>
          </a:bodyPr>
          <a:lstStyle/>
          <a:p>
            <a:r>
              <a:rPr lang="en-US" altLang="zh-CN" dirty="0"/>
              <a:t>1.4 </a:t>
            </a:r>
            <a:r>
              <a:rPr lang="zh-CN" altLang="en-US" dirty="0"/>
              <a:t>数据挖掘的应用</a:t>
            </a:r>
            <a:endParaRPr lang="zh-CN" altLang="en-US"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1.4</a:t>
            </a:r>
            <a:r>
              <a:rPr lang="zh-CN" altLang="en-US" sz="2100" b="1" spc="225" dirty="0">
                <a:solidFill>
                  <a:prstClr val="white"/>
                </a:solidFill>
              </a:rPr>
              <a:t>数据挖掘应用场景</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4098" name="Picture 2" descr="C:\Users\wang\Desktop\大数据\timg1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9855" y="2106692"/>
            <a:ext cx="5221138" cy="3777167"/>
          </a:xfrm>
          <a:prstGeom prst="rect">
            <a:avLst/>
          </a:prstGeom>
          <a:noFill/>
          <a:extLst>
            <a:ext uri="{909E8E84-426E-40DD-AFC4-6F175D3DCCD1}">
              <a14:hiddenFill xmlns:a14="http://schemas.microsoft.com/office/drawing/2010/main">
                <a:solidFill>
                  <a:srgbClr val="FFFFFF"/>
                </a:solidFill>
              </a14:hiddenFill>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4601087" cy="4523105"/>
          </a:xfrm>
          <a:prstGeom prst="rect">
            <a:avLst/>
          </a:prstGeom>
        </p:spPr>
        <p:txBody>
          <a:bodyPr wrap="square">
            <a:spAutoFit/>
          </a:bodyPr>
          <a:lstStyle/>
          <a:p>
            <a:pPr marL="285750" indent="-285750">
              <a:buFont typeface="Arial" panose="020B0604020202020204" pitchFamily="34" charset="0"/>
              <a:buChar char="•"/>
            </a:pPr>
            <a:r>
              <a:rPr lang="zh-CN" altLang="en-US" dirty="0"/>
              <a:t>应用案例</a:t>
            </a:r>
            <a:r>
              <a:rPr lang="en-US" altLang="zh-CN" dirty="0"/>
              <a:t>2</a:t>
            </a:r>
            <a:endParaRPr lang="en-US" altLang="zh-CN" dirty="0"/>
          </a:p>
          <a:p>
            <a:r>
              <a:rPr lang="zh-CN" altLang="en-US" dirty="0"/>
              <a:t>汇丰银行需要对不断增长的客户群进行分类，对每种产品找出最有价值的客户，</a:t>
            </a:r>
            <a:r>
              <a:rPr lang="zh-CN" altLang="en-US" dirty="0">
                <a:solidFill>
                  <a:srgbClr val="FF6600"/>
                </a:solidFill>
                <a:latin typeface="Times"/>
                <a:ea typeface="黑体" panose="02010609060101010101" pitchFamily="49" charset="-122"/>
              </a:rPr>
              <a:t>营销费用减少了</a:t>
            </a:r>
            <a:r>
              <a:rPr lang="en-US" altLang="zh-CN" dirty="0">
                <a:solidFill>
                  <a:srgbClr val="FF6600"/>
                </a:solidFill>
                <a:latin typeface="Times"/>
                <a:ea typeface="黑体" panose="02010609060101010101" pitchFamily="49" charset="-122"/>
              </a:rPr>
              <a:t>30</a:t>
            </a:r>
            <a:r>
              <a:rPr lang="zh-CN" altLang="en-US" dirty="0">
                <a:solidFill>
                  <a:srgbClr val="FF6600"/>
                </a:solidFill>
                <a:latin typeface="Times"/>
                <a:ea typeface="黑体" panose="02010609060101010101" pitchFamily="49" charset="-122"/>
              </a:rPr>
              <a:t>％。</a:t>
            </a:r>
            <a:endParaRPr lang="en-US" altLang="zh-CN" dirty="0">
              <a:solidFill>
                <a:srgbClr val="FF6600"/>
              </a:solidFill>
              <a:latin typeface="Times"/>
              <a:ea typeface="黑体" panose="02010609060101010101" pitchFamily="49" charset="-122"/>
            </a:endParaRPr>
          </a:p>
          <a:p>
            <a:endParaRPr lang="en-US" altLang="zh-CN" dirty="0">
              <a:solidFill>
                <a:srgbClr val="FF6600"/>
              </a:solidFill>
              <a:latin typeface="Times"/>
              <a:ea typeface="黑体" panose="02010609060101010101" pitchFamily="49" charset="-122"/>
            </a:endParaRPr>
          </a:p>
          <a:p>
            <a:endParaRPr lang="zh-CN" altLang="en-US" dirty="0">
              <a:solidFill>
                <a:srgbClr val="FF6600"/>
              </a:solidFill>
              <a:latin typeface="Times"/>
              <a:ea typeface="黑体" panose="02010609060101010101" pitchFamily="49" charset="-122"/>
            </a:endParaRPr>
          </a:p>
          <a:p>
            <a:pPr marL="285750" indent="-285750">
              <a:buFont typeface="Arial" panose="020B0604020202020204" pitchFamily="34" charset="0"/>
              <a:buChar char="•"/>
            </a:pPr>
            <a:r>
              <a:rPr lang="zh-CN" altLang="en-US" dirty="0"/>
              <a:t>应用案例</a:t>
            </a:r>
            <a:r>
              <a:rPr lang="en-US" altLang="zh-CN" dirty="0"/>
              <a:t>3</a:t>
            </a:r>
            <a:endParaRPr lang="en-US" altLang="zh-CN" dirty="0"/>
          </a:p>
          <a:p>
            <a:r>
              <a:rPr lang="zh-CN" altLang="en-US" dirty="0"/>
              <a:t>美国国防财务部需要从每年上百万比的军火交易中发现可能存在的欺诈现象。</a:t>
            </a:r>
            <a:endParaRPr lang="en-US" altLang="zh-CN" dirty="0"/>
          </a:p>
          <a:p>
            <a:r>
              <a:rPr lang="zh-CN" altLang="en-US" dirty="0"/>
              <a:t>发现可能存在欺诈的交易，进行深入调查，节约了大量的调查成本。</a:t>
            </a:r>
            <a:endParaRPr lang="zh-CN" altLang="en-US" dirty="0"/>
          </a:p>
          <a:p>
            <a:endParaRPr lang="en-US" altLang="zh-CN" dirty="0"/>
          </a:p>
          <a:p>
            <a:endParaRPr lang="en-US" altLang="zh-CN" dirty="0"/>
          </a:p>
          <a:p>
            <a:pPr marL="285750" indent="-285750">
              <a:buFont typeface="Arial" panose="020B0604020202020204" pitchFamily="34" charset="0"/>
              <a:buChar char="•"/>
            </a:pPr>
            <a:r>
              <a:rPr lang="zh-CN" altLang="en-US" dirty="0">
                <a:sym typeface="+mn-ea"/>
              </a:rPr>
              <a:t>应用案例</a:t>
            </a:r>
            <a:r>
              <a:rPr lang="en-US" altLang="zh-CN" dirty="0">
                <a:sym typeface="+mn-ea"/>
              </a:rPr>
              <a:t>4</a:t>
            </a:r>
            <a:endParaRPr lang="en-US" altLang="zh-CN" dirty="0"/>
          </a:p>
          <a:p>
            <a:r>
              <a:rPr lang="zh-CN" altLang="en-US" dirty="0">
                <a:sym typeface="+mn-ea"/>
              </a:rPr>
              <a:t>南京理工大学利用数据挖掘寻找贫困生</a:t>
            </a:r>
            <a:endParaRPr lang="en-US" altLang="zh-CN" dirty="0"/>
          </a:p>
          <a:p>
            <a:endParaRPr lang="en-US" altLang="zh-CN" dirty="0"/>
          </a:p>
        </p:txBody>
      </p:sp>
      <p:sp>
        <p:nvSpPr>
          <p:cNvPr id="82" name="矩形 81"/>
          <p:cNvSpPr/>
          <p:nvPr/>
        </p:nvSpPr>
        <p:spPr>
          <a:xfrm>
            <a:off x="259814" y="874479"/>
            <a:ext cx="2194832" cy="369332"/>
          </a:xfrm>
          <a:prstGeom prst="rect">
            <a:avLst/>
          </a:prstGeom>
        </p:spPr>
        <p:txBody>
          <a:bodyPr wrap="none">
            <a:spAutoFit/>
          </a:bodyPr>
          <a:lstStyle/>
          <a:p>
            <a:r>
              <a:rPr lang="en-US" altLang="zh-CN" dirty="0"/>
              <a:t>1.4 </a:t>
            </a:r>
            <a:r>
              <a:rPr lang="zh-CN" altLang="en-US" dirty="0"/>
              <a:t>数据挖掘的应用</a:t>
            </a:r>
            <a:endParaRPr lang="zh-CN" altLang="en-US"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1.4</a:t>
            </a:r>
            <a:r>
              <a:rPr lang="zh-CN" altLang="en-US" sz="2100" b="1" spc="225" dirty="0">
                <a:solidFill>
                  <a:prstClr val="white"/>
                </a:solidFill>
              </a:rPr>
              <a:t>数据挖掘应用场景</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pic>
        <p:nvPicPr>
          <p:cNvPr id="6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99968" y="1665104"/>
            <a:ext cx="2651815" cy="741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800000"/>
                <a:headEnd/>
                <a:tailEnd/>
              </a14:hiddenLine>
            </a:ext>
          </a:extLst>
        </p:spPr>
      </p:pic>
      <p:pic>
        <p:nvPicPr>
          <p:cNvPr id="70"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30203" y="3099959"/>
            <a:ext cx="1454150" cy="146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3" name="组合 82"/>
          <p:cNvGrpSpPr/>
          <p:nvPr/>
        </p:nvGrpSpPr>
        <p:grpSpPr>
          <a:xfrm>
            <a:off x="-5172" y="0"/>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53055" cy="322580"/>
          </a:xfrm>
          <a:prstGeom prst="rect">
            <a:avLst/>
          </a:prstGeom>
          <a:noFill/>
        </p:spPr>
        <p:txBody>
          <a:bodyPr wrap="none" lIns="0" tIns="0" rIns="0" bIns="0" rtlCol="0">
            <a:spAutoFit/>
          </a:bodyPr>
          <a:lstStyle/>
          <a:p>
            <a:pPr algn="l"/>
            <a:r>
              <a:rPr lang="en-US" altLang="zh-CN" sz="2100" b="1" spc="225" dirty="0">
                <a:solidFill>
                  <a:prstClr val="white"/>
                </a:solidFill>
                <a:sym typeface="+mn-ea"/>
              </a:rPr>
              <a:t>1.4</a:t>
            </a:r>
            <a:r>
              <a:rPr lang="zh-CN" altLang="en-US" sz="2100" b="1" spc="225" dirty="0">
                <a:solidFill>
                  <a:prstClr val="white"/>
                </a:solidFill>
                <a:sym typeface="+mn-ea"/>
              </a:rPr>
              <a:t>数据挖掘应用场景</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5"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pic>
        <p:nvPicPr>
          <p:cNvPr id="4" name="图片 3"/>
          <p:cNvPicPr/>
          <p:nvPr/>
        </p:nvPicPr>
        <p:blipFill>
          <a:blip r:embed="rId3"/>
          <a:stretch>
            <a:fillRect/>
          </a:stretch>
        </p:blipFill>
        <p:spPr>
          <a:xfrm>
            <a:off x="1012825" y="1016635"/>
            <a:ext cx="7143750" cy="476885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997136"/>
            <a:ext cx="7084431" cy="1791128"/>
            <a:chOff x="-1" y="2037922"/>
            <a:chExt cx="12192763" cy="1791128"/>
          </a:xfrm>
        </p:grpSpPr>
        <p:sp>
          <p:nvSpPr>
            <p:cNvPr id="3" name="矩形 2"/>
            <p:cNvSpPr/>
            <p:nvPr/>
          </p:nvSpPr>
          <p:spPr>
            <a:xfrm>
              <a:off x="762" y="2038350"/>
              <a:ext cx="12192000" cy="17907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62" y="2037922"/>
              <a:ext cx="12192000" cy="72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 y="3752264"/>
              <a:ext cx="12192000" cy="72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rotWithShape="1">
          <a:blip r:embed="rId1">
            <a:extLst>
              <a:ext uri="{28A0092B-C50C-407E-A947-70E740481C1C}">
                <a14:useLocalDpi xmlns:a14="http://schemas.microsoft.com/office/drawing/2010/main" val="0"/>
              </a:ext>
            </a:extLst>
          </a:blip>
          <a:srcRect r="75391"/>
          <a:stretch>
            <a:fillRect/>
          </a:stretch>
        </p:blipFill>
        <p:spPr>
          <a:xfrm flipH="1">
            <a:off x="6143625" y="0"/>
            <a:ext cx="3000375" cy="6858000"/>
          </a:xfrm>
          <a:prstGeom prst="rect">
            <a:avLst/>
          </a:prstGeom>
        </p:spPr>
      </p:pic>
      <p:sp>
        <p:nvSpPr>
          <p:cNvPr id="7" name="文本框 5"/>
          <p:cNvSpPr txBox="1"/>
          <p:nvPr/>
        </p:nvSpPr>
        <p:spPr>
          <a:xfrm>
            <a:off x="1371600" y="2328817"/>
            <a:ext cx="4185761" cy="1200329"/>
          </a:xfrm>
          <a:prstGeom prst="rect">
            <a:avLst/>
          </a:prstGeom>
          <a:noFill/>
        </p:spPr>
        <p:txBody>
          <a:bodyPr wrap="none" rtlCol="0">
            <a:spAutoFit/>
          </a:bodyPr>
          <a:lstStyle/>
          <a:p>
            <a:r>
              <a:rPr lang="zh-CN" altLang="en-US" sz="7200" spc="600" dirty="0">
                <a:solidFill>
                  <a:schemeClr val="bg1"/>
                </a:solidFill>
              </a:rPr>
              <a:t>感谢聆听</a:t>
            </a:r>
            <a:endParaRPr lang="zh-CN" altLang="en-US" sz="7200" spc="600" dirty="0">
              <a:solidFill>
                <a:schemeClr val="bg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7143" y="-9147"/>
            <a:ext cx="9158090" cy="38219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 name="矩形 7"/>
          <p:cNvSpPr/>
          <p:nvPr/>
        </p:nvSpPr>
        <p:spPr>
          <a:xfrm>
            <a:off x="8790317" y="3240900"/>
            <a:ext cx="368541" cy="307100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pic>
        <p:nvPicPr>
          <p:cNvPr id="14" name="图片 13" descr="timgE8ADISUU.jpg"/>
          <p:cNvPicPr>
            <a:picLocks noChangeAspect="1"/>
          </p:cNvPicPr>
          <p:nvPr/>
        </p:nvPicPr>
        <p:blipFill>
          <a:blip r:embed="rId1" cstate="print">
            <a:extLst>
              <a:ext uri="{BEBA8EAE-BF5A-486C-A8C5-ECC9F3942E4B}">
                <a14:imgProps xmlns:a14="http://schemas.microsoft.com/office/drawing/2010/main">
                  <a14:imgLayer r:embed="rId2">
                    <a14:imgEffect>
                      <a14:brightnessContrast bright="-5000"/>
                    </a14:imgEffect>
                  </a14:imgLayer>
                </a14:imgProps>
              </a:ext>
            </a:extLst>
          </a:blip>
          <a:stretch>
            <a:fillRect/>
          </a:stretch>
        </p:blipFill>
        <p:spPr>
          <a:xfrm>
            <a:off x="3435350" y="6337300"/>
            <a:ext cx="2400300" cy="520700"/>
          </a:xfrm>
          <a:prstGeom prst="rect">
            <a:avLst/>
          </a:prstGeom>
        </p:spPr>
      </p:pic>
      <p:pic>
        <p:nvPicPr>
          <p:cNvPr id="5" name="图片 4"/>
          <p:cNvPicPr>
            <a:picLocks noChangeAspect="1"/>
          </p:cNvPicPr>
          <p:nvPr/>
        </p:nvPicPr>
        <p:blipFill>
          <a:blip r:embed="rId3" cstate="print"/>
          <a:stretch>
            <a:fillRect/>
          </a:stretch>
        </p:blipFill>
        <p:spPr>
          <a:xfrm>
            <a:off x="1459352" y="3240900"/>
            <a:ext cx="6529967" cy="3083430"/>
          </a:xfrm>
          <a:prstGeom prst="rect">
            <a:avLst/>
          </a:prstGeom>
        </p:spPr>
      </p:pic>
      <p:sp>
        <p:nvSpPr>
          <p:cNvPr id="20" name="矩形 19"/>
          <p:cNvSpPr/>
          <p:nvPr/>
        </p:nvSpPr>
        <p:spPr>
          <a:xfrm>
            <a:off x="1711097" y="2043698"/>
            <a:ext cx="6270085" cy="119171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21" name="矩形 20"/>
          <p:cNvSpPr/>
          <p:nvPr/>
        </p:nvSpPr>
        <p:spPr>
          <a:xfrm>
            <a:off x="1451211" y="2043699"/>
            <a:ext cx="259886" cy="119902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0066"/>
              </a:solidFill>
            </a:endParaRPr>
          </a:p>
        </p:txBody>
      </p:sp>
      <p:sp>
        <p:nvSpPr>
          <p:cNvPr id="22" name="TextBox 6"/>
          <p:cNvSpPr txBox="1"/>
          <p:nvPr/>
        </p:nvSpPr>
        <p:spPr>
          <a:xfrm>
            <a:off x="1711098" y="2491284"/>
            <a:ext cx="6270084" cy="3385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solidFill>
                  <a:schemeClr val="tx1">
                    <a:lumMod val="75000"/>
                    <a:lumOff val="25000"/>
                  </a:schemeClr>
                </a:solidFill>
              </a:rPr>
              <a:t>王朝霞 　主编　   　                     施建强  杨慧娟  陈建彪    副主编</a:t>
            </a:r>
            <a:endParaRPr lang="zh-CN" altLang="en-US" sz="1600" dirty="0">
              <a:solidFill>
                <a:schemeClr val="tx1">
                  <a:lumMod val="75000"/>
                  <a:lumOff val="25000"/>
                </a:schemeClr>
              </a:solidFill>
            </a:endParaRPr>
          </a:p>
        </p:txBody>
      </p:sp>
      <p:sp>
        <p:nvSpPr>
          <p:cNvPr id="23" name="Freeform 25"/>
          <p:cNvSpPr>
            <a:spLocks noEditPoints="1"/>
          </p:cNvSpPr>
          <p:nvPr/>
        </p:nvSpPr>
        <p:spPr bwMode="auto">
          <a:xfrm>
            <a:off x="2533863" y="2597662"/>
            <a:ext cx="130969" cy="119856"/>
          </a:xfrm>
          <a:custGeom>
            <a:avLst/>
            <a:gdLst>
              <a:gd name="T0" fmla="*/ 35 w 70"/>
              <a:gd name="T1" fmla="*/ 0 h 64"/>
              <a:gd name="T2" fmla="*/ 12 w 70"/>
              <a:gd name="T3" fmla="*/ 10 h 64"/>
              <a:gd name="T4" fmla="*/ 12 w 70"/>
              <a:gd name="T5" fmla="*/ 55 h 64"/>
              <a:gd name="T6" fmla="*/ 35 w 70"/>
              <a:gd name="T7" fmla="*/ 64 h 64"/>
              <a:gd name="T8" fmla="*/ 57 w 70"/>
              <a:gd name="T9" fmla="*/ 55 h 64"/>
              <a:gd name="T10" fmla="*/ 57 w 70"/>
              <a:gd name="T11" fmla="*/ 10 h 64"/>
              <a:gd name="T12" fmla="*/ 35 w 70"/>
              <a:gd name="T13" fmla="*/ 0 h 64"/>
              <a:gd name="T14" fmla="*/ 54 w 70"/>
              <a:gd name="T15" fmla="*/ 52 h 64"/>
              <a:gd name="T16" fmla="*/ 35 w 70"/>
              <a:gd name="T17" fmla="*/ 60 h 64"/>
              <a:gd name="T18" fmla="*/ 15 w 70"/>
              <a:gd name="T19" fmla="*/ 52 h 64"/>
              <a:gd name="T20" fmla="*/ 7 w 70"/>
              <a:gd name="T21" fmla="*/ 32 h 64"/>
              <a:gd name="T22" fmla="*/ 15 w 70"/>
              <a:gd name="T23" fmla="*/ 13 h 64"/>
              <a:gd name="T24" fmla="*/ 35 w 70"/>
              <a:gd name="T25" fmla="*/ 5 h 64"/>
              <a:gd name="T26" fmla="*/ 54 w 70"/>
              <a:gd name="T27" fmla="*/ 13 h 64"/>
              <a:gd name="T28" fmla="*/ 62 w 70"/>
              <a:gd name="T29" fmla="*/ 32 h 64"/>
              <a:gd name="T30" fmla="*/ 54 w 70"/>
              <a:gd name="T3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 h="64">
                <a:moveTo>
                  <a:pt x="35" y="0"/>
                </a:moveTo>
                <a:cubicBezTo>
                  <a:pt x="26" y="0"/>
                  <a:pt x="18" y="4"/>
                  <a:pt x="12" y="10"/>
                </a:cubicBezTo>
                <a:cubicBezTo>
                  <a:pt x="0" y="22"/>
                  <a:pt x="0" y="42"/>
                  <a:pt x="12" y="55"/>
                </a:cubicBezTo>
                <a:cubicBezTo>
                  <a:pt x="18" y="61"/>
                  <a:pt x="26" y="64"/>
                  <a:pt x="35" y="64"/>
                </a:cubicBezTo>
                <a:cubicBezTo>
                  <a:pt x="43" y="64"/>
                  <a:pt x="51" y="61"/>
                  <a:pt x="57" y="55"/>
                </a:cubicBezTo>
                <a:cubicBezTo>
                  <a:pt x="70" y="42"/>
                  <a:pt x="70" y="22"/>
                  <a:pt x="57" y="10"/>
                </a:cubicBezTo>
                <a:cubicBezTo>
                  <a:pt x="51" y="4"/>
                  <a:pt x="43" y="0"/>
                  <a:pt x="35" y="0"/>
                </a:cubicBezTo>
                <a:close/>
                <a:moveTo>
                  <a:pt x="54" y="52"/>
                </a:moveTo>
                <a:cubicBezTo>
                  <a:pt x="49" y="57"/>
                  <a:pt x="42" y="60"/>
                  <a:pt x="35" y="60"/>
                </a:cubicBezTo>
                <a:cubicBezTo>
                  <a:pt x="27" y="60"/>
                  <a:pt x="21" y="57"/>
                  <a:pt x="15" y="52"/>
                </a:cubicBezTo>
                <a:cubicBezTo>
                  <a:pt x="10" y="46"/>
                  <a:pt x="7" y="40"/>
                  <a:pt x="7" y="32"/>
                </a:cubicBezTo>
                <a:cubicBezTo>
                  <a:pt x="7" y="25"/>
                  <a:pt x="10" y="18"/>
                  <a:pt x="15" y="13"/>
                </a:cubicBezTo>
                <a:cubicBezTo>
                  <a:pt x="21" y="8"/>
                  <a:pt x="27" y="5"/>
                  <a:pt x="35" y="5"/>
                </a:cubicBezTo>
                <a:cubicBezTo>
                  <a:pt x="42" y="5"/>
                  <a:pt x="49" y="8"/>
                  <a:pt x="54" y="13"/>
                </a:cubicBezTo>
                <a:cubicBezTo>
                  <a:pt x="59" y="18"/>
                  <a:pt x="62" y="25"/>
                  <a:pt x="62" y="32"/>
                </a:cubicBezTo>
                <a:cubicBezTo>
                  <a:pt x="62" y="40"/>
                  <a:pt x="59" y="46"/>
                  <a:pt x="54" y="52"/>
                </a:cubicBezTo>
                <a:close/>
              </a:path>
            </a:pathLst>
          </a:custGeom>
          <a:solidFill>
            <a:srgbClr val="505A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4" name="Freeform 25"/>
          <p:cNvSpPr>
            <a:spLocks noEditPoints="1"/>
          </p:cNvSpPr>
          <p:nvPr/>
        </p:nvSpPr>
        <p:spPr bwMode="auto">
          <a:xfrm>
            <a:off x="7074849" y="2597662"/>
            <a:ext cx="130969" cy="119856"/>
          </a:xfrm>
          <a:custGeom>
            <a:avLst/>
            <a:gdLst>
              <a:gd name="T0" fmla="*/ 35 w 70"/>
              <a:gd name="T1" fmla="*/ 0 h 64"/>
              <a:gd name="T2" fmla="*/ 12 w 70"/>
              <a:gd name="T3" fmla="*/ 10 h 64"/>
              <a:gd name="T4" fmla="*/ 12 w 70"/>
              <a:gd name="T5" fmla="*/ 55 h 64"/>
              <a:gd name="T6" fmla="*/ 35 w 70"/>
              <a:gd name="T7" fmla="*/ 64 h 64"/>
              <a:gd name="T8" fmla="*/ 57 w 70"/>
              <a:gd name="T9" fmla="*/ 55 h 64"/>
              <a:gd name="T10" fmla="*/ 57 w 70"/>
              <a:gd name="T11" fmla="*/ 10 h 64"/>
              <a:gd name="T12" fmla="*/ 35 w 70"/>
              <a:gd name="T13" fmla="*/ 0 h 64"/>
              <a:gd name="T14" fmla="*/ 54 w 70"/>
              <a:gd name="T15" fmla="*/ 52 h 64"/>
              <a:gd name="T16" fmla="*/ 35 w 70"/>
              <a:gd name="T17" fmla="*/ 60 h 64"/>
              <a:gd name="T18" fmla="*/ 15 w 70"/>
              <a:gd name="T19" fmla="*/ 52 h 64"/>
              <a:gd name="T20" fmla="*/ 7 w 70"/>
              <a:gd name="T21" fmla="*/ 32 h 64"/>
              <a:gd name="T22" fmla="*/ 15 w 70"/>
              <a:gd name="T23" fmla="*/ 13 h 64"/>
              <a:gd name="T24" fmla="*/ 35 w 70"/>
              <a:gd name="T25" fmla="*/ 5 h 64"/>
              <a:gd name="T26" fmla="*/ 54 w 70"/>
              <a:gd name="T27" fmla="*/ 13 h 64"/>
              <a:gd name="T28" fmla="*/ 62 w 70"/>
              <a:gd name="T29" fmla="*/ 32 h 64"/>
              <a:gd name="T30" fmla="*/ 54 w 70"/>
              <a:gd name="T3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 h="64">
                <a:moveTo>
                  <a:pt x="35" y="0"/>
                </a:moveTo>
                <a:cubicBezTo>
                  <a:pt x="26" y="0"/>
                  <a:pt x="18" y="4"/>
                  <a:pt x="12" y="10"/>
                </a:cubicBezTo>
                <a:cubicBezTo>
                  <a:pt x="0" y="22"/>
                  <a:pt x="0" y="42"/>
                  <a:pt x="12" y="55"/>
                </a:cubicBezTo>
                <a:cubicBezTo>
                  <a:pt x="18" y="61"/>
                  <a:pt x="26" y="64"/>
                  <a:pt x="35" y="64"/>
                </a:cubicBezTo>
                <a:cubicBezTo>
                  <a:pt x="43" y="64"/>
                  <a:pt x="51" y="61"/>
                  <a:pt x="57" y="55"/>
                </a:cubicBezTo>
                <a:cubicBezTo>
                  <a:pt x="70" y="42"/>
                  <a:pt x="70" y="22"/>
                  <a:pt x="57" y="10"/>
                </a:cubicBezTo>
                <a:cubicBezTo>
                  <a:pt x="51" y="4"/>
                  <a:pt x="43" y="0"/>
                  <a:pt x="35" y="0"/>
                </a:cubicBezTo>
                <a:close/>
                <a:moveTo>
                  <a:pt x="54" y="52"/>
                </a:moveTo>
                <a:cubicBezTo>
                  <a:pt x="49" y="57"/>
                  <a:pt x="42" y="60"/>
                  <a:pt x="35" y="60"/>
                </a:cubicBezTo>
                <a:cubicBezTo>
                  <a:pt x="27" y="60"/>
                  <a:pt x="21" y="57"/>
                  <a:pt x="15" y="52"/>
                </a:cubicBezTo>
                <a:cubicBezTo>
                  <a:pt x="10" y="46"/>
                  <a:pt x="7" y="40"/>
                  <a:pt x="7" y="32"/>
                </a:cubicBezTo>
                <a:cubicBezTo>
                  <a:pt x="7" y="25"/>
                  <a:pt x="10" y="18"/>
                  <a:pt x="15" y="13"/>
                </a:cubicBezTo>
                <a:cubicBezTo>
                  <a:pt x="21" y="8"/>
                  <a:pt x="27" y="5"/>
                  <a:pt x="35" y="5"/>
                </a:cubicBezTo>
                <a:cubicBezTo>
                  <a:pt x="42" y="5"/>
                  <a:pt x="49" y="8"/>
                  <a:pt x="54" y="13"/>
                </a:cubicBezTo>
                <a:cubicBezTo>
                  <a:pt x="59" y="18"/>
                  <a:pt x="62" y="25"/>
                  <a:pt x="62" y="32"/>
                </a:cubicBezTo>
                <a:cubicBezTo>
                  <a:pt x="62" y="40"/>
                  <a:pt x="59" y="46"/>
                  <a:pt x="54" y="52"/>
                </a:cubicBezTo>
                <a:close/>
              </a:path>
            </a:pathLst>
          </a:custGeom>
          <a:solidFill>
            <a:srgbClr val="505A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5" name="TextBox 2"/>
          <p:cNvSpPr txBox="1"/>
          <p:nvPr/>
        </p:nvSpPr>
        <p:spPr>
          <a:xfrm rot="16200000">
            <a:off x="6572846" y="490361"/>
            <a:ext cx="923330" cy="1450817"/>
          </a:xfrm>
          <a:prstGeom prst="rect">
            <a:avLst/>
          </a:prstGeom>
          <a:noFill/>
        </p:spPr>
        <p:txBody>
          <a:bodyPr vert="eaVert"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a:solidFill>
                  <a:srgbClr val="000066"/>
                </a:solidFill>
              </a:rPr>
              <a:t>DATA MINING</a:t>
            </a:r>
            <a:endParaRPr lang="zh-CN" altLang="en-US" sz="2400" b="1" dirty="0">
              <a:solidFill>
                <a:srgbClr val="000066"/>
              </a:solidFill>
            </a:endParaRPr>
          </a:p>
        </p:txBody>
      </p:sp>
      <p:sp>
        <p:nvSpPr>
          <p:cNvPr id="26" name="TextBox 6"/>
          <p:cNvSpPr txBox="1"/>
          <p:nvPr/>
        </p:nvSpPr>
        <p:spPr>
          <a:xfrm>
            <a:off x="1711097" y="2876584"/>
            <a:ext cx="6423739" cy="3385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solidFill>
                  <a:schemeClr val="tx1">
                    <a:lumMod val="75000"/>
                    <a:lumOff val="25000"/>
                  </a:schemeClr>
                </a:solidFill>
              </a:rPr>
              <a:t>曹  洁  宁亚辉  王伟嘉  袁晓东  张卫明     编者（按姓氏首字母排序）  </a:t>
            </a:r>
            <a:endParaRPr lang="zh-CN" altLang="en-US" sz="1600" dirty="0">
              <a:solidFill>
                <a:schemeClr val="tx1">
                  <a:lumMod val="75000"/>
                  <a:lumOff val="25000"/>
                </a:schemeClr>
              </a:solidFill>
            </a:endParaRPr>
          </a:p>
        </p:txBody>
      </p:sp>
      <p:sp>
        <p:nvSpPr>
          <p:cNvPr id="27" name="Freeform 25"/>
          <p:cNvSpPr>
            <a:spLocks noEditPoints="1"/>
          </p:cNvSpPr>
          <p:nvPr/>
        </p:nvSpPr>
        <p:spPr bwMode="auto">
          <a:xfrm>
            <a:off x="5386814" y="2981066"/>
            <a:ext cx="130969" cy="119856"/>
          </a:xfrm>
          <a:custGeom>
            <a:avLst/>
            <a:gdLst>
              <a:gd name="T0" fmla="*/ 35 w 70"/>
              <a:gd name="T1" fmla="*/ 0 h 64"/>
              <a:gd name="T2" fmla="*/ 12 w 70"/>
              <a:gd name="T3" fmla="*/ 10 h 64"/>
              <a:gd name="T4" fmla="*/ 12 w 70"/>
              <a:gd name="T5" fmla="*/ 55 h 64"/>
              <a:gd name="T6" fmla="*/ 35 w 70"/>
              <a:gd name="T7" fmla="*/ 64 h 64"/>
              <a:gd name="T8" fmla="*/ 57 w 70"/>
              <a:gd name="T9" fmla="*/ 55 h 64"/>
              <a:gd name="T10" fmla="*/ 57 w 70"/>
              <a:gd name="T11" fmla="*/ 10 h 64"/>
              <a:gd name="T12" fmla="*/ 35 w 70"/>
              <a:gd name="T13" fmla="*/ 0 h 64"/>
              <a:gd name="T14" fmla="*/ 54 w 70"/>
              <a:gd name="T15" fmla="*/ 52 h 64"/>
              <a:gd name="T16" fmla="*/ 35 w 70"/>
              <a:gd name="T17" fmla="*/ 60 h 64"/>
              <a:gd name="T18" fmla="*/ 15 w 70"/>
              <a:gd name="T19" fmla="*/ 52 h 64"/>
              <a:gd name="T20" fmla="*/ 7 w 70"/>
              <a:gd name="T21" fmla="*/ 32 h 64"/>
              <a:gd name="T22" fmla="*/ 15 w 70"/>
              <a:gd name="T23" fmla="*/ 13 h 64"/>
              <a:gd name="T24" fmla="*/ 35 w 70"/>
              <a:gd name="T25" fmla="*/ 5 h 64"/>
              <a:gd name="T26" fmla="*/ 54 w 70"/>
              <a:gd name="T27" fmla="*/ 13 h 64"/>
              <a:gd name="T28" fmla="*/ 62 w 70"/>
              <a:gd name="T29" fmla="*/ 32 h 64"/>
              <a:gd name="T30" fmla="*/ 54 w 70"/>
              <a:gd name="T3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 h="64">
                <a:moveTo>
                  <a:pt x="35" y="0"/>
                </a:moveTo>
                <a:cubicBezTo>
                  <a:pt x="26" y="0"/>
                  <a:pt x="18" y="4"/>
                  <a:pt x="12" y="10"/>
                </a:cubicBezTo>
                <a:cubicBezTo>
                  <a:pt x="0" y="22"/>
                  <a:pt x="0" y="42"/>
                  <a:pt x="12" y="55"/>
                </a:cubicBezTo>
                <a:cubicBezTo>
                  <a:pt x="18" y="61"/>
                  <a:pt x="26" y="64"/>
                  <a:pt x="35" y="64"/>
                </a:cubicBezTo>
                <a:cubicBezTo>
                  <a:pt x="43" y="64"/>
                  <a:pt x="51" y="61"/>
                  <a:pt x="57" y="55"/>
                </a:cubicBezTo>
                <a:cubicBezTo>
                  <a:pt x="70" y="42"/>
                  <a:pt x="70" y="22"/>
                  <a:pt x="57" y="10"/>
                </a:cubicBezTo>
                <a:cubicBezTo>
                  <a:pt x="51" y="4"/>
                  <a:pt x="43" y="0"/>
                  <a:pt x="35" y="0"/>
                </a:cubicBezTo>
                <a:close/>
                <a:moveTo>
                  <a:pt x="54" y="52"/>
                </a:moveTo>
                <a:cubicBezTo>
                  <a:pt x="49" y="57"/>
                  <a:pt x="42" y="60"/>
                  <a:pt x="35" y="60"/>
                </a:cubicBezTo>
                <a:cubicBezTo>
                  <a:pt x="27" y="60"/>
                  <a:pt x="21" y="57"/>
                  <a:pt x="15" y="52"/>
                </a:cubicBezTo>
                <a:cubicBezTo>
                  <a:pt x="10" y="46"/>
                  <a:pt x="7" y="40"/>
                  <a:pt x="7" y="32"/>
                </a:cubicBezTo>
                <a:cubicBezTo>
                  <a:pt x="7" y="25"/>
                  <a:pt x="10" y="18"/>
                  <a:pt x="15" y="13"/>
                </a:cubicBezTo>
                <a:cubicBezTo>
                  <a:pt x="21" y="8"/>
                  <a:pt x="27" y="5"/>
                  <a:pt x="35" y="5"/>
                </a:cubicBezTo>
                <a:cubicBezTo>
                  <a:pt x="42" y="5"/>
                  <a:pt x="49" y="8"/>
                  <a:pt x="54" y="13"/>
                </a:cubicBezTo>
                <a:cubicBezTo>
                  <a:pt x="59" y="18"/>
                  <a:pt x="62" y="25"/>
                  <a:pt x="62" y="32"/>
                </a:cubicBezTo>
                <a:cubicBezTo>
                  <a:pt x="62" y="40"/>
                  <a:pt x="59" y="46"/>
                  <a:pt x="54" y="52"/>
                </a:cubicBezTo>
                <a:close/>
              </a:path>
            </a:pathLst>
          </a:custGeom>
          <a:solidFill>
            <a:srgbClr val="505A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8" name="TextBox 6"/>
          <p:cNvSpPr txBox="1"/>
          <p:nvPr/>
        </p:nvSpPr>
        <p:spPr>
          <a:xfrm>
            <a:off x="1711098" y="2125020"/>
            <a:ext cx="6270084" cy="3385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solidFill>
                  <a:schemeClr val="tx1">
                    <a:lumMod val="75000"/>
                    <a:lumOff val="25000"/>
                  </a:schemeClr>
                </a:solidFill>
              </a:rPr>
              <a:t>刘  鹏</a:t>
            </a:r>
            <a:r>
              <a:rPr lang="en-US" altLang="zh-CN" sz="1600" dirty="0">
                <a:solidFill>
                  <a:schemeClr val="tx1">
                    <a:lumMod val="75000"/>
                    <a:lumOff val="25000"/>
                  </a:schemeClr>
                </a:solidFill>
              </a:rPr>
              <a:t>     </a:t>
            </a:r>
            <a:r>
              <a:rPr lang="zh-CN" altLang="en-US" sz="1600" dirty="0">
                <a:solidFill>
                  <a:schemeClr val="tx1">
                    <a:lumMod val="75000"/>
                    <a:lumOff val="25000"/>
                  </a:schemeClr>
                </a:solidFill>
              </a:rPr>
              <a:t>张  燕 　   总主编</a:t>
            </a:r>
            <a:endParaRPr lang="zh-CN" altLang="en-US" sz="1600" dirty="0">
              <a:solidFill>
                <a:schemeClr val="tx1">
                  <a:lumMod val="75000"/>
                  <a:lumOff val="25000"/>
                </a:schemeClr>
              </a:solidFill>
            </a:endParaRPr>
          </a:p>
        </p:txBody>
      </p:sp>
      <p:sp>
        <p:nvSpPr>
          <p:cNvPr id="29" name="Freeform 25"/>
          <p:cNvSpPr>
            <a:spLocks noEditPoints="1"/>
          </p:cNvSpPr>
          <p:nvPr/>
        </p:nvSpPr>
        <p:spPr bwMode="auto">
          <a:xfrm>
            <a:off x="3451506" y="2244222"/>
            <a:ext cx="130969" cy="119856"/>
          </a:xfrm>
          <a:custGeom>
            <a:avLst/>
            <a:gdLst>
              <a:gd name="T0" fmla="*/ 35 w 70"/>
              <a:gd name="T1" fmla="*/ 0 h 64"/>
              <a:gd name="T2" fmla="*/ 12 w 70"/>
              <a:gd name="T3" fmla="*/ 10 h 64"/>
              <a:gd name="T4" fmla="*/ 12 w 70"/>
              <a:gd name="T5" fmla="*/ 55 h 64"/>
              <a:gd name="T6" fmla="*/ 35 w 70"/>
              <a:gd name="T7" fmla="*/ 64 h 64"/>
              <a:gd name="T8" fmla="*/ 57 w 70"/>
              <a:gd name="T9" fmla="*/ 55 h 64"/>
              <a:gd name="T10" fmla="*/ 57 w 70"/>
              <a:gd name="T11" fmla="*/ 10 h 64"/>
              <a:gd name="T12" fmla="*/ 35 w 70"/>
              <a:gd name="T13" fmla="*/ 0 h 64"/>
              <a:gd name="T14" fmla="*/ 54 w 70"/>
              <a:gd name="T15" fmla="*/ 52 h 64"/>
              <a:gd name="T16" fmla="*/ 35 w 70"/>
              <a:gd name="T17" fmla="*/ 60 h 64"/>
              <a:gd name="T18" fmla="*/ 15 w 70"/>
              <a:gd name="T19" fmla="*/ 52 h 64"/>
              <a:gd name="T20" fmla="*/ 7 w 70"/>
              <a:gd name="T21" fmla="*/ 32 h 64"/>
              <a:gd name="T22" fmla="*/ 15 w 70"/>
              <a:gd name="T23" fmla="*/ 13 h 64"/>
              <a:gd name="T24" fmla="*/ 35 w 70"/>
              <a:gd name="T25" fmla="*/ 5 h 64"/>
              <a:gd name="T26" fmla="*/ 54 w 70"/>
              <a:gd name="T27" fmla="*/ 13 h 64"/>
              <a:gd name="T28" fmla="*/ 62 w 70"/>
              <a:gd name="T29" fmla="*/ 32 h 64"/>
              <a:gd name="T30" fmla="*/ 54 w 70"/>
              <a:gd name="T31" fmla="*/ 5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 h="64">
                <a:moveTo>
                  <a:pt x="35" y="0"/>
                </a:moveTo>
                <a:cubicBezTo>
                  <a:pt x="26" y="0"/>
                  <a:pt x="18" y="4"/>
                  <a:pt x="12" y="10"/>
                </a:cubicBezTo>
                <a:cubicBezTo>
                  <a:pt x="0" y="22"/>
                  <a:pt x="0" y="42"/>
                  <a:pt x="12" y="55"/>
                </a:cubicBezTo>
                <a:cubicBezTo>
                  <a:pt x="18" y="61"/>
                  <a:pt x="26" y="64"/>
                  <a:pt x="35" y="64"/>
                </a:cubicBezTo>
                <a:cubicBezTo>
                  <a:pt x="43" y="64"/>
                  <a:pt x="51" y="61"/>
                  <a:pt x="57" y="55"/>
                </a:cubicBezTo>
                <a:cubicBezTo>
                  <a:pt x="70" y="42"/>
                  <a:pt x="70" y="22"/>
                  <a:pt x="57" y="10"/>
                </a:cubicBezTo>
                <a:cubicBezTo>
                  <a:pt x="51" y="4"/>
                  <a:pt x="43" y="0"/>
                  <a:pt x="35" y="0"/>
                </a:cubicBezTo>
                <a:close/>
                <a:moveTo>
                  <a:pt x="54" y="52"/>
                </a:moveTo>
                <a:cubicBezTo>
                  <a:pt x="49" y="57"/>
                  <a:pt x="42" y="60"/>
                  <a:pt x="35" y="60"/>
                </a:cubicBezTo>
                <a:cubicBezTo>
                  <a:pt x="27" y="60"/>
                  <a:pt x="21" y="57"/>
                  <a:pt x="15" y="52"/>
                </a:cubicBezTo>
                <a:cubicBezTo>
                  <a:pt x="10" y="46"/>
                  <a:pt x="7" y="40"/>
                  <a:pt x="7" y="32"/>
                </a:cubicBezTo>
                <a:cubicBezTo>
                  <a:pt x="7" y="25"/>
                  <a:pt x="10" y="18"/>
                  <a:pt x="15" y="13"/>
                </a:cubicBezTo>
                <a:cubicBezTo>
                  <a:pt x="21" y="8"/>
                  <a:pt x="27" y="5"/>
                  <a:pt x="35" y="5"/>
                </a:cubicBezTo>
                <a:cubicBezTo>
                  <a:pt x="42" y="5"/>
                  <a:pt x="49" y="8"/>
                  <a:pt x="54" y="13"/>
                </a:cubicBezTo>
                <a:cubicBezTo>
                  <a:pt x="59" y="18"/>
                  <a:pt x="62" y="25"/>
                  <a:pt x="62" y="32"/>
                </a:cubicBezTo>
                <a:cubicBezTo>
                  <a:pt x="62" y="40"/>
                  <a:pt x="59" y="46"/>
                  <a:pt x="54" y="52"/>
                </a:cubicBezTo>
                <a:close/>
              </a:path>
            </a:pathLst>
          </a:custGeom>
          <a:solidFill>
            <a:srgbClr val="505A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0" name="矩形 29"/>
          <p:cNvSpPr/>
          <p:nvPr/>
        </p:nvSpPr>
        <p:spPr>
          <a:xfrm>
            <a:off x="1346385" y="515401"/>
            <a:ext cx="5028201" cy="1323439"/>
          </a:xfrm>
          <a:prstGeom prst="rect">
            <a:avLst/>
          </a:prstGeom>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8000" b="1" spc="300" dirty="0">
                <a:ln w="11430"/>
                <a:solidFill>
                  <a:srgbClr val="000066"/>
                </a:solidFill>
                <a:latin typeface="微软雅黑" panose="020B0503020204020204" pitchFamily="34" charset="-122"/>
                <a:ea typeface="微软雅黑" panose="020B0503020204020204" pitchFamily="34" charset="-122"/>
              </a:rPr>
              <a:t>数据挖掘</a:t>
            </a:r>
            <a:endParaRPr lang="en-US" altLang="zh-CN" sz="8000" b="1" spc="300" dirty="0">
              <a:ln w="11430"/>
              <a:solidFill>
                <a:srgbClr val="000066"/>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0" y="0"/>
            <a:ext cx="2402285" cy="369332"/>
          </a:xfrm>
          <a:prstGeom prst="rect">
            <a:avLst/>
          </a:prstGeom>
          <a:noFill/>
        </p:spPr>
        <p:txBody>
          <a:bodyPr wrap="square" rtlCol="0">
            <a:spAutoFit/>
          </a:bodyPr>
          <a:lstStyle/>
          <a:p>
            <a:r>
              <a:rPr lang="zh-CN" altLang="en-US" dirty="0">
                <a:solidFill>
                  <a:schemeClr val="bg1"/>
                </a:solidFill>
              </a:rPr>
              <a:t>数据挖掘</a:t>
            </a:r>
            <a:endParaRPr lang="zh-CN" altLang="en-US"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713610"/>
            <a:ext cx="7915326" cy="2308324"/>
          </a:xfrm>
          <a:prstGeom prst="rect">
            <a:avLst/>
          </a:prstGeom>
        </p:spPr>
        <p:txBody>
          <a:bodyPr wrap="square">
            <a:spAutoFit/>
          </a:bodyPr>
          <a:lstStyle/>
          <a:p>
            <a:pPr marL="285750" indent="-285750">
              <a:buFont typeface="Arial" panose="020B0604020202020204" pitchFamily="34" charset="0"/>
              <a:buChar char="•"/>
            </a:pPr>
            <a:r>
              <a:rPr lang="zh-CN" altLang="en-US" sz="1600" dirty="0"/>
              <a:t>数据挖掘（</a:t>
            </a:r>
            <a:r>
              <a:rPr lang="en-US" altLang="zh-CN" sz="1600" dirty="0"/>
              <a:t>Data Mining</a:t>
            </a:r>
            <a:r>
              <a:rPr lang="zh-CN" altLang="en-US" sz="1600" dirty="0"/>
              <a:t>，</a:t>
            </a:r>
            <a:r>
              <a:rPr lang="en-US" altLang="zh-CN" sz="1600" dirty="0"/>
              <a:t>DM</a:t>
            </a:r>
            <a:r>
              <a:rPr lang="zh-CN" altLang="en-US" sz="1600" dirty="0"/>
              <a:t>），是从</a:t>
            </a:r>
            <a:r>
              <a:rPr lang="zh-CN" altLang="en-US" sz="1600" dirty="0">
                <a:solidFill>
                  <a:srgbClr val="FF0000"/>
                </a:solidFill>
              </a:rPr>
              <a:t>大量的、有噪声的、不完全的、模糊和随机的</a:t>
            </a:r>
            <a:r>
              <a:rPr lang="zh-CN" altLang="en-US" sz="1600" dirty="0"/>
              <a:t>数据中，提取出隐含在其中的、人们事先不知道的、具有潜在利用价值的信息和知识的过程。</a:t>
            </a:r>
            <a:endParaRPr lang="en-US" altLang="zh-CN" sz="1600" dirty="0"/>
          </a:p>
          <a:p>
            <a:endParaRPr lang="en-US" altLang="zh-CN" sz="1600" dirty="0"/>
          </a:p>
          <a:p>
            <a:pPr marL="285750" indent="-285750">
              <a:buFont typeface="Arial" panose="020B0604020202020204" pitchFamily="34" charset="0"/>
              <a:buChar char="•"/>
            </a:pPr>
            <a:r>
              <a:rPr lang="zh-CN" altLang="en-US" sz="1600" dirty="0"/>
              <a:t>这个定义包含以下几层含义：</a:t>
            </a:r>
            <a:endParaRPr lang="zh-CN" altLang="en-US" sz="1600" dirty="0"/>
          </a:p>
          <a:p>
            <a:pPr marL="742950" lvl="1" indent="-285750">
              <a:buFont typeface="Wingdings" panose="05000000000000000000" pitchFamily="2" charset="2"/>
              <a:buChar char="ü"/>
            </a:pPr>
            <a:r>
              <a:rPr lang="zh-CN" altLang="en-US" sz="1600" dirty="0"/>
              <a:t>数据源必须是真实的、大量的、含噪声的；</a:t>
            </a:r>
            <a:endParaRPr lang="zh-CN" altLang="en-US" sz="1600" dirty="0"/>
          </a:p>
          <a:p>
            <a:pPr marL="742950" lvl="1" indent="-285750">
              <a:buFont typeface="Wingdings" panose="05000000000000000000" pitchFamily="2" charset="2"/>
              <a:buChar char="ü"/>
            </a:pPr>
            <a:r>
              <a:rPr lang="zh-CN" altLang="en-US" sz="1600" dirty="0"/>
              <a:t>发现的是用户感兴趣的知识；</a:t>
            </a:r>
            <a:endParaRPr lang="zh-CN" altLang="en-US" sz="1600" dirty="0"/>
          </a:p>
          <a:p>
            <a:pPr marL="742950" lvl="1" indent="-285750">
              <a:buFont typeface="Wingdings" panose="05000000000000000000" pitchFamily="2" charset="2"/>
              <a:buChar char="ü"/>
            </a:pPr>
            <a:r>
              <a:rPr lang="zh-CN" altLang="en-US" sz="1600" dirty="0"/>
              <a:t>发现的知识要可接受、可理解、可运用；</a:t>
            </a:r>
            <a:endParaRPr lang="zh-CN" altLang="en-US" sz="1600" dirty="0"/>
          </a:p>
          <a:p>
            <a:pPr marL="742950" lvl="1" indent="-285750">
              <a:buFont typeface="Wingdings" panose="05000000000000000000" pitchFamily="2" charset="2"/>
              <a:buChar char="ü"/>
            </a:pPr>
            <a:r>
              <a:rPr lang="zh-CN" altLang="en-US" sz="1600" dirty="0"/>
              <a:t>不要求发现放之四海皆准的知识，仅支持特定的问题</a:t>
            </a:r>
            <a:endParaRPr lang="en-US" altLang="zh-CN" sz="1600" dirty="0"/>
          </a:p>
        </p:txBody>
      </p:sp>
      <p:sp>
        <p:nvSpPr>
          <p:cNvPr id="82" name="矩形 81"/>
          <p:cNvSpPr/>
          <p:nvPr/>
        </p:nvSpPr>
        <p:spPr>
          <a:xfrm>
            <a:off x="259814" y="874479"/>
            <a:ext cx="2385589" cy="369332"/>
          </a:xfrm>
          <a:prstGeom prst="rect">
            <a:avLst/>
          </a:prstGeom>
        </p:spPr>
        <p:txBody>
          <a:bodyPr wrap="none">
            <a:spAutoFit/>
          </a:bodyPr>
          <a:lstStyle/>
          <a:p>
            <a:r>
              <a:rPr lang="en-US" altLang="zh-CN" dirty="0"/>
              <a:t>1.1.1 </a:t>
            </a:r>
            <a:r>
              <a:rPr lang="zh-CN" altLang="en-US" dirty="0"/>
              <a:t>数据挖掘的概念</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1.1</a:t>
            </a:r>
            <a:r>
              <a:rPr lang="zh-CN" altLang="en-US" sz="2100" b="1" spc="225" dirty="0">
                <a:solidFill>
                  <a:prstClr val="white"/>
                </a:solidFill>
              </a:rPr>
              <a:t>数据挖掘基本概念</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5"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70" name="矩形 69"/>
          <p:cNvSpPr/>
          <p:nvPr/>
        </p:nvSpPr>
        <p:spPr>
          <a:xfrm>
            <a:off x="593619" y="1336968"/>
            <a:ext cx="1800493" cy="369332"/>
          </a:xfrm>
          <a:prstGeom prst="rect">
            <a:avLst/>
          </a:prstGeom>
        </p:spPr>
        <p:txBody>
          <a:bodyPr wrap="none">
            <a:spAutoFit/>
          </a:bodyPr>
          <a:lstStyle/>
          <a:p>
            <a:r>
              <a:rPr lang="zh-CN" altLang="en-US" dirty="0"/>
              <a:t>数据挖掘的定义</a:t>
            </a:r>
            <a:endParaRPr lang="zh-CN" altLang="zh-CN" dirty="0"/>
          </a:p>
        </p:txBody>
      </p:sp>
      <p:sp>
        <p:nvSpPr>
          <p:cNvPr id="81" name="Rectangle 3"/>
          <p:cNvSpPr>
            <a:spLocks noChangeArrowheads="1"/>
          </p:cNvSpPr>
          <p:nvPr/>
        </p:nvSpPr>
        <p:spPr bwMode="auto">
          <a:xfrm>
            <a:off x="4469924" y="5503863"/>
            <a:ext cx="4392613" cy="431800"/>
          </a:xfrm>
          <a:prstGeom prst="rect">
            <a:avLst/>
          </a:prstGeom>
          <a:solidFill>
            <a:srgbClr val="FFFFCC"/>
          </a:solidFill>
          <a:ln w="9525">
            <a:solidFill>
              <a:schemeClr val="tx1"/>
            </a:solidFill>
            <a:miter lim="800000"/>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rgbClr val="8A0FA7"/>
                </a:solidFill>
              </a:rPr>
              <a:t>Data</a:t>
            </a:r>
            <a:endParaRPr lang="en-US" altLang="zh-CN" sz="2000">
              <a:solidFill>
                <a:srgbClr val="8A0FA7"/>
              </a:solidFill>
            </a:endParaRPr>
          </a:p>
        </p:txBody>
      </p:sp>
      <p:sp>
        <p:nvSpPr>
          <p:cNvPr id="84" name="Rectangle 4"/>
          <p:cNvSpPr>
            <a:spLocks noChangeArrowheads="1"/>
          </p:cNvSpPr>
          <p:nvPr/>
        </p:nvSpPr>
        <p:spPr bwMode="auto">
          <a:xfrm>
            <a:off x="4973162" y="5072063"/>
            <a:ext cx="3384550" cy="431800"/>
          </a:xfrm>
          <a:prstGeom prst="rect">
            <a:avLst/>
          </a:prstGeom>
          <a:solidFill>
            <a:srgbClr val="FFCC99"/>
          </a:solidFill>
          <a:ln w="9525">
            <a:solidFill>
              <a:schemeClr val="tx1"/>
            </a:solidFill>
            <a:miter lim="800000"/>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rgbClr val="8A0FA7"/>
                </a:solidFill>
              </a:rPr>
              <a:t>Information</a:t>
            </a:r>
            <a:endParaRPr lang="en-US" altLang="zh-CN" sz="2000"/>
          </a:p>
        </p:txBody>
      </p:sp>
      <p:sp>
        <p:nvSpPr>
          <p:cNvPr id="86" name="Rectangle 5"/>
          <p:cNvSpPr>
            <a:spLocks noChangeArrowheads="1"/>
          </p:cNvSpPr>
          <p:nvPr/>
        </p:nvSpPr>
        <p:spPr bwMode="auto">
          <a:xfrm>
            <a:off x="5477987" y="4640263"/>
            <a:ext cx="2376487" cy="431800"/>
          </a:xfrm>
          <a:prstGeom prst="rect">
            <a:avLst/>
          </a:prstGeom>
          <a:solidFill>
            <a:srgbClr val="FF9966"/>
          </a:solidFill>
          <a:ln w="9525">
            <a:solidFill>
              <a:schemeClr val="tx1"/>
            </a:solidFill>
            <a:miter lim="800000"/>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rgbClr val="8A0FA7"/>
                </a:solidFill>
              </a:rPr>
              <a:t>Knowledge</a:t>
            </a:r>
            <a:endParaRPr lang="en-US" altLang="zh-CN" sz="2000"/>
          </a:p>
        </p:txBody>
      </p:sp>
      <p:sp>
        <p:nvSpPr>
          <p:cNvPr id="87" name="Rectangle 6"/>
          <p:cNvSpPr>
            <a:spLocks noChangeArrowheads="1"/>
          </p:cNvSpPr>
          <p:nvPr/>
        </p:nvSpPr>
        <p:spPr bwMode="auto">
          <a:xfrm>
            <a:off x="5909787" y="4208463"/>
            <a:ext cx="1512887" cy="431800"/>
          </a:xfrm>
          <a:prstGeom prst="rect">
            <a:avLst/>
          </a:prstGeom>
          <a:solidFill>
            <a:srgbClr val="FF6600"/>
          </a:solidFill>
          <a:ln w="9525">
            <a:solidFill>
              <a:schemeClr val="tx1"/>
            </a:solidFill>
            <a:miter lim="800000"/>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rgbClr val="8A0FA7"/>
                </a:solidFill>
              </a:rPr>
              <a:t>Wisdom</a:t>
            </a:r>
            <a:endParaRPr lang="en-US" altLang="zh-CN" sz="2000"/>
          </a:p>
        </p:txBody>
      </p:sp>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713610"/>
            <a:ext cx="7915326" cy="1076325"/>
          </a:xfrm>
          <a:prstGeom prst="rect">
            <a:avLst/>
          </a:prstGeom>
        </p:spPr>
        <p:txBody>
          <a:bodyPr wrap="square">
            <a:spAutoFit/>
          </a:bodyPr>
          <a:lstStyle/>
          <a:p>
            <a:pPr marL="285750" indent="-285750">
              <a:buFont typeface="Arial" panose="020B0604020202020204" pitchFamily="34" charset="0"/>
              <a:buChar char="•"/>
            </a:pPr>
            <a:r>
              <a:rPr lang="zh-CN" altLang="en-US" sz="1600" dirty="0"/>
              <a:t>数据挖掘是从数据中发掘知识的过程</a:t>
            </a:r>
            <a:endParaRPr lang="zh-CN" altLang="en-US" sz="1600" dirty="0"/>
          </a:p>
          <a:p>
            <a:pPr marL="285750" indent="-285750">
              <a:buFont typeface="Arial" panose="020B0604020202020204" pitchFamily="34" charset="0"/>
              <a:buChar char="•"/>
            </a:pPr>
            <a:r>
              <a:rPr lang="zh-CN" altLang="en-US" sz="1600" dirty="0"/>
              <a:t>人工智能和数据库技术：挖掘工具，数据：土壤，云平台：承载数据和挖掘算法的基础设施 </a:t>
            </a:r>
            <a:endParaRPr lang="zh-CN" altLang="en-US" sz="1600" dirty="0"/>
          </a:p>
          <a:p>
            <a:pPr marL="285750" indent="-285750">
              <a:buFont typeface="Arial" panose="020B0604020202020204" pitchFamily="34" charset="0"/>
              <a:buChar char="•"/>
            </a:pPr>
            <a:r>
              <a:rPr lang="zh-CN" altLang="en-US" sz="1600" dirty="0"/>
              <a:t>挖掘完毕后，还需要对知识进行可视化和展现。</a:t>
            </a:r>
            <a:endParaRPr lang="en-US" altLang="zh-CN" sz="1600" dirty="0"/>
          </a:p>
        </p:txBody>
      </p:sp>
      <p:sp>
        <p:nvSpPr>
          <p:cNvPr id="82" name="矩形 81"/>
          <p:cNvSpPr/>
          <p:nvPr/>
        </p:nvSpPr>
        <p:spPr>
          <a:xfrm>
            <a:off x="259814" y="874479"/>
            <a:ext cx="2385589" cy="369332"/>
          </a:xfrm>
          <a:prstGeom prst="rect">
            <a:avLst/>
          </a:prstGeom>
        </p:spPr>
        <p:txBody>
          <a:bodyPr wrap="none">
            <a:spAutoFit/>
          </a:bodyPr>
          <a:lstStyle/>
          <a:p>
            <a:r>
              <a:rPr lang="en-US" altLang="zh-CN" dirty="0"/>
              <a:t>1.1.1 </a:t>
            </a:r>
            <a:r>
              <a:rPr lang="zh-CN" altLang="en-US" dirty="0"/>
              <a:t>数据挖掘的概念</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1.1</a:t>
            </a:r>
            <a:r>
              <a:rPr lang="zh-CN" altLang="en-US" sz="2100" b="1" spc="225" dirty="0">
                <a:solidFill>
                  <a:prstClr val="white"/>
                </a:solidFill>
              </a:rPr>
              <a:t>数据挖掘基本概念</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5"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70" name="矩形 69"/>
          <p:cNvSpPr/>
          <p:nvPr/>
        </p:nvSpPr>
        <p:spPr>
          <a:xfrm>
            <a:off x="593619" y="1336968"/>
            <a:ext cx="3265638" cy="369332"/>
          </a:xfrm>
          <a:prstGeom prst="rect">
            <a:avLst/>
          </a:prstGeom>
        </p:spPr>
        <p:txBody>
          <a:bodyPr wrap="none">
            <a:spAutoFit/>
          </a:bodyPr>
          <a:lstStyle/>
          <a:p>
            <a:r>
              <a:rPr lang="zh-CN" altLang="en-US" dirty="0"/>
              <a:t>数据挖掘、数据库、人工智能</a:t>
            </a:r>
            <a:endParaRPr lang="zh-CN" altLang="zh-CN" dirty="0"/>
          </a:p>
        </p:txBody>
      </p:sp>
      <p:pic>
        <p:nvPicPr>
          <p:cNvPr id="2050" name="Picture 2" descr="C:\Users\wang\Desktop\大数据\数据挖掘过程.jpg"/>
          <p:cNvPicPr>
            <a:picLocks noChangeAspect="1" noChangeArrowheads="1"/>
          </p:cNvPicPr>
          <p:nvPr>
            <p:custDataLst>
              <p:tags r:id="rId3"/>
            </p:custDataLst>
          </p:nvPr>
        </p:nvPicPr>
        <p:blipFill>
          <a:blip r:embed="rId4">
            <a:extLst>
              <a:ext uri="{28A0092B-C50C-407E-A947-70E740481C1C}">
                <a14:useLocalDpi xmlns:a14="http://schemas.microsoft.com/office/drawing/2010/main" val="0"/>
              </a:ext>
            </a:extLst>
          </a:blip>
          <a:srcRect/>
          <a:stretch>
            <a:fillRect/>
          </a:stretch>
        </p:blipFill>
        <p:spPr bwMode="auto">
          <a:xfrm>
            <a:off x="2502632" y="2864433"/>
            <a:ext cx="4125062" cy="3085273"/>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703450"/>
            <a:ext cx="7915326" cy="584775"/>
          </a:xfrm>
          <a:prstGeom prst="rect">
            <a:avLst/>
          </a:prstGeom>
        </p:spPr>
        <p:txBody>
          <a:bodyPr wrap="square">
            <a:spAutoFit/>
          </a:bodyPr>
          <a:lstStyle/>
          <a:p>
            <a:pPr marL="285750" indent="-285750">
              <a:buFont typeface="Arial" panose="020B0604020202020204" pitchFamily="34" charset="0"/>
              <a:buChar char="•"/>
            </a:pPr>
            <a:r>
              <a:rPr lang="zh-CN" altLang="en-US" sz="1600" dirty="0"/>
              <a:t>数据挖掘是一个交叉学科，涉及数据库技术、人工智能、数理统计、机器学习、模式识别、高性能计算、知识工程、神经网络、信息检索、信息的可视化等众多领域。</a:t>
            </a:r>
            <a:endParaRPr lang="zh-CN" altLang="zh-CN" sz="1600" dirty="0"/>
          </a:p>
        </p:txBody>
      </p:sp>
      <p:sp>
        <p:nvSpPr>
          <p:cNvPr id="82" name="矩形 81"/>
          <p:cNvSpPr/>
          <p:nvPr/>
        </p:nvSpPr>
        <p:spPr>
          <a:xfrm>
            <a:off x="259814" y="874479"/>
            <a:ext cx="2385589" cy="369332"/>
          </a:xfrm>
          <a:prstGeom prst="rect">
            <a:avLst/>
          </a:prstGeom>
        </p:spPr>
        <p:txBody>
          <a:bodyPr wrap="none">
            <a:spAutoFit/>
          </a:bodyPr>
          <a:lstStyle/>
          <a:p>
            <a:r>
              <a:rPr lang="en-US" altLang="zh-CN" dirty="0"/>
              <a:t>1.1.1 </a:t>
            </a:r>
            <a:r>
              <a:rPr lang="zh-CN" altLang="en-US" dirty="0"/>
              <a:t>数据挖掘的概念</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1.1</a:t>
            </a:r>
            <a:r>
              <a:rPr lang="zh-CN" altLang="en-US" sz="2100" b="1" spc="225" dirty="0">
                <a:solidFill>
                  <a:prstClr val="white"/>
                </a:solidFill>
              </a:rPr>
              <a:t>数据挖掘基本概念</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2050" name="Picture 2" descr="C:\Users\wang\Desktop\大数据\8946634-b9f580936f96103d.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75508" y="2407920"/>
            <a:ext cx="5983433" cy="3317240"/>
          </a:xfrm>
          <a:prstGeom prst="rect">
            <a:avLst/>
          </a:prstGeom>
          <a:noFill/>
          <a:extLst>
            <a:ext uri="{909E8E84-426E-40DD-AFC4-6F175D3DCCD1}">
              <a14:hiddenFill xmlns:a14="http://schemas.microsoft.com/office/drawing/2010/main">
                <a:solidFill>
                  <a:srgbClr val="FFFFFF"/>
                </a:solidFill>
              </a14:hiddenFill>
            </a:ext>
          </a:extLst>
        </p:spPr>
      </p:pic>
      <p:sp>
        <p:nvSpPr>
          <p:cNvPr id="69" name="矩形 68"/>
          <p:cNvSpPr/>
          <p:nvPr/>
        </p:nvSpPr>
        <p:spPr>
          <a:xfrm>
            <a:off x="593619" y="1336968"/>
            <a:ext cx="2723823" cy="369332"/>
          </a:xfrm>
          <a:prstGeom prst="rect">
            <a:avLst/>
          </a:prstGeom>
        </p:spPr>
        <p:txBody>
          <a:bodyPr wrap="none">
            <a:spAutoFit/>
          </a:bodyPr>
          <a:lstStyle/>
          <a:p>
            <a:r>
              <a:rPr lang="zh-CN" altLang="en-US" dirty="0"/>
              <a:t>数据挖掘是多学科的汇合</a:t>
            </a:r>
            <a:endParaRPr lang="zh-CN" altLang="zh-CN" dirty="0"/>
          </a:p>
        </p:txBody>
      </p:sp>
      <p:sp>
        <p:nvSpPr>
          <p:cNvPr id="70"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703450"/>
            <a:ext cx="7915326" cy="2062103"/>
          </a:xfrm>
          <a:prstGeom prst="rect">
            <a:avLst/>
          </a:prstGeom>
        </p:spPr>
        <p:txBody>
          <a:bodyPr wrap="square">
            <a:spAutoFit/>
          </a:bodyPr>
          <a:lstStyle/>
          <a:p>
            <a:pPr marL="285750" indent="-285750">
              <a:buFont typeface="Arial" panose="020B0604020202020204" pitchFamily="34" charset="0"/>
              <a:buChar char="•"/>
            </a:pPr>
            <a:r>
              <a:rPr lang="zh-CN" altLang="en-US" sz="1600" dirty="0"/>
              <a:t>关系型数据库、事务型数据库、面向对象的数据库</a:t>
            </a:r>
            <a:endParaRPr lang="zh-CN" altLang="en-US" sz="1600" dirty="0"/>
          </a:p>
          <a:p>
            <a:pPr marL="285750" indent="-285750">
              <a:buFont typeface="Arial" panose="020B0604020202020204" pitchFamily="34" charset="0"/>
              <a:buChar char="•"/>
            </a:pPr>
            <a:r>
              <a:rPr lang="zh-CN" altLang="en-US" sz="1600" dirty="0"/>
              <a:t>数据仓库</a:t>
            </a:r>
            <a:r>
              <a:rPr lang="en-US" altLang="zh-CN" sz="1600" dirty="0"/>
              <a:t>/</a:t>
            </a:r>
            <a:r>
              <a:rPr lang="zh-CN" altLang="en-US" sz="1600" dirty="0"/>
              <a:t>多维数据库</a:t>
            </a:r>
            <a:endParaRPr lang="zh-CN" altLang="en-US" sz="1600" dirty="0"/>
          </a:p>
          <a:p>
            <a:pPr marL="285750" indent="-285750">
              <a:buFont typeface="Arial" panose="020B0604020202020204" pitchFamily="34" charset="0"/>
              <a:buChar char="•"/>
            </a:pPr>
            <a:r>
              <a:rPr lang="zh-CN" altLang="en-US" sz="1600" dirty="0"/>
              <a:t>空间数据（如地图信息）</a:t>
            </a:r>
            <a:endParaRPr lang="zh-CN" altLang="en-US" sz="1600" dirty="0"/>
          </a:p>
          <a:p>
            <a:pPr marL="285750" indent="-285750">
              <a:buFont typeface="Arial" panose="020B0604020202020204" pitchFamily="34" charset="0"/>
              <a:buChar char="•"/>
            </a:pPr>
            <a:r>
              <a:rPr lang="zh-CN" altLang="en-US" sz="1600" dirty="0"/>
              <a:t>工程数据（如建筑、集成电路信息）</a:t>
            </a:r>
            <a:endParaRPr lang="zh-CN" altLang="en-US" sz="1600" dirty="0"/>
          </a:p>
          <a:p>
            <a:pPr marL="285750" indent="-285750">
              <a:buFont typeface="Arial" panose="020B0604020202020204" pitchFamily="34" charset="0"/>
              <a:buChar char="•"/>
            </a:pPr>
            <a:r>
              <a:rPr lang="zh-CN" altLang="en-US" sz="1600" dirty="0"/>
              <a:t>文本和多媒体数据（如文本、图像、音频、视频数据）</a:t>
            </a:r>
            <a:endParaRPr lang="zh-CN" altLang="en-US" sz="1600" dirty="0"/>
          </a:p>
          <a:p>
            <a:pPr marL="285750" indent="-285750">
              <a:buFont typeface="Arial" panose="020B0604020202020204" pitchFamily="34" charset="0"/>
              <a:buChar char="•"/>
            </a:pPr>
            <a:r>
              <a:rPr lang="zh-CN" altLang="en-US" sz="1600" dirty="0"/>
              <a:t>时间相关的数据（如历史数据或股票交换数据）</a:t>
            </a:r>
            <a:endParaRPr lang="zh-CN" altLang="en-US" sz="1600" dirty="0"/>
          </a:p>
          <a:p>
            <a:pPr marL="285750" indent="-285750">
              <a:buFont typeface="Arial" panose="020B0604020202020204" pitchFamily="34" charset="0"/>
              <a:buChar char="•"/>
            </a:pPr>
            <a:r>
              <a:rPr lang="zh-CN" altLang="en-US" sz="1600" dirty="0"/>
              <a:t>万维网（如半结构化的</a:t>
            </a:r>
            <a:r>
              <a:rPr lang="en-US" altLang="zh-CN" sz="1600" dirty="0"/>
              <a:t>HTML</a:t>
            </a:r>
            <a:r>
              <a:rPr lang="zh-CN" altLang="en-US" sz="1600" dirty="0"/>
              <a:t>、结构化的</a:t>
            </a:r>
            <a:r>
              <a:rPr lang="en-US" altLang="zh-CN" sz="1600" dirty="0"/>
              <a:t>XML</a:t>
            </a:r>
            <a:r>
              <a:rPr lang="zh-CN" altLang="en-US" sz="1600" dirty="0"/>
              <a:t>以及其他网络信息）</a:t>
            </a:r>
            <a:endParaRPr lang="zh-CN" altLang="en-US" sz="1600" dirty="0"/>
          </a:p>
          <a:p>
            <a:pPr marL="285750" indent="-285750">
              <a:buFont typeface="Arial" panose="020B0604020202020204" pitchFamily="34" charset="0"/>
              <a:buChar char="•"/>
            </a:pPr>
            <a:endParaRPr lang="zh-CN" altLang="zh-CN" sz="1600" dirty="0"/>
          </a:p>
        </p:txBody>
      </p:sp>
      <p:sp>
        <p:nvSpPr>
          <p:cNvPr id="82" name="矩形 81"/>
          <p:cNvSpPr/>
          <p:nvPr/>
        </p:nvSpPr>
        <p:spPr>
          <a:xfrm>
            <a:off x="259814" y="874479"/>
            <a:ext cx="2385589" cy="369332"/>
          </a:xfrm>
          <a:prstGeom prst="rect">
            <a:avLst/>
          </a:prstGeom>
        </p:spPr>
        <p:txBody>
          <a:bodyPr wrap="none">
            <a:spAutoFit/>
          </a:bodyPr>
          <a:lstStyle/>
          <a:p>
            <a:r>
              <a:rPr lang="en-US" altLang="zh-CN" dirty="0"/>
              <a:t>1.1.1 </a:t>
            </a:r>
            <a:r>
              <a:rPr lang="zh-CN" altLang="en-US" dirty="0"/>
              <a:t>数据挖掘的概念</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1.1</a:t>
            </a:r>
            <a:r>
              <a:rPr lang="zh-CN" altLang="en-US" sz="2100" b="1" spc="225" dirty="0">
                <a:solidFill>
                  <a:prstClr val="white"/>
                </a:solidFill>
              </a:rPr>
              <a:t>数据挖掘基本概念</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9" name="矩形 68"/>
          <p:cNvSpPr/>
          <p:nvPr/>
        </p:nvSpPr>
        <p:spPr>
          <a:xfrm>
            <a:off x="593619" y="1336968"/>
            <a:ext cx="2262158" cy="369332"/>
          </a:xfrm>
          <a:prstGeom prst="rect">
            <a:avLst/>
          </a:prstGeom>
        </p:spPr>
        <p:txBody>
          <a:bodyPr wrap="none">
            <a:spAutoFit/>
          </a:bodyPr>
          <a:lstStyle/>
          <a:p>
            <a:r>
              <a:rPr lang="zh-CN" altLang="en-US" dirty="0"/>
              <a:t>常见的数据挖掘对象</a:t>
            </a:r>
            <a:endParaRPr lang="zh-CN" altLang="zh-CN" dirty="0"/>
          </a:p>
        </p:txBody>
      </p:sp>
      <p:pic>
        <p:nvPicPr>
          <p:cNvPr id="4099" name="Picture 3" descr="C:\Users\wang\Desktop\大数据\timg6.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31369" y="3765553"/>
            <a:ext cx="2336483" cy="2336483"/>
          </a:xfrm>
          <a:prstGeom prst="rect">
            <a:avLst/>
          </a:prstGeom>
          <a:noFill/>
          <a:extLst>
            <a:ext uri="{909E8E84-426E-40DD-AFC4-6F175D3DCCD1}">
              <a14:hiddenFill xmlns:a14="http://schemas.microsoft.com/office/drawing/2010/main">
                <a:solidFill>
                  <a:srgbClr val="FFFFFF"/>
                </a:solidFill>
              </a14:hiddenFill>
            </a:ext>
          </a:extLst>
        </p:spPr>
      </p:pic>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2" name="矩形 81"/>
          <p:cNvSpPr/>
          <p:nvPr/>
        </p:nvSpPr>
        <p:spPr>
          <a:xfrm>
            <a:off x="259814" y="874479"/>
            <a:ext cx="3308919" cy="369332"/>
          </a:xfrm>
          <a:prstGeom prst="rect">
            <a:avLst/>
          </a:prstGeom>
        </p:spPr>
        <p:txBody>
          <a:bodyPr wrap="none">
            <a:spAutoFit/>
          </a:bodyPr>
          <a:lstStyle/>
          <a:p>
            <a:r>
              <a:rPr lang="en-US" altLang="zh-CN" dirty="0"/>
              <a:t>1.1.2 </a:t>
            </a:r>
            <a:r>
              <a:rPr lang="zh-CN" altLang="en-US" dirty="0"/>
              <a:t>大数据环境下的数据挖掘</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1.1</a:t>
            </a:r>
            <a:r>
              <a:rPr lang="zh-CN" altLang="en-US" sz="2100" b="1" spc="225" dirty="0">
                <a:solidFill>
                  <a:prstClr val="white"/>
                </a:solidFill>
              </a:rPr>
              <a:t>数据挖掘基本概念</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grpSp>
        <p:nvGrpSpPr>
          <p:cNvPr id="17" name="组合 16"/>
          <p:cNvGrpSpPr/>
          <p:nvPr/>
        </p:nvGrpSpPr>
        <p:grpSpPr>
          <a:xfrm>
            <a:off x="1377835" y="3741436"/>
            <a:ext cx="2144356" cy="299085"/>
            <a:chOff x="7892654" y="2137018"/>
            <a:chExt cx="3856127" cy="531706"/>
          </a:xfrm>
        </p:grpSpPr>
        <p:sp>
          <p:nvSpPr>
            <p:cNvPr id="18" name="圆角矩形 40"/>
            <p:cNvSpPr/>
            <p:nvPr/>
          </p:nvSpPr>
          <p:spPr>
            <a:xfrm>
              <a:off x="7892654" y="2137021"/>
              <a:ext cx="3811694" cy="461663"/>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prstClr val="white"/>
                </a:solidFill>
              </a:endParaRPr>
            </a:p>
          </p:txBody>
        </p:sp>
        <p:sp>
          <p:nvSpPr>
            <p:cNvPr id="19" name="矩形 18"/>
            <p:cNvSpPr/>
            <p:nvPr/>
          </p:nvSpPr>
          <p:spPr>
            <a:xfrm>
              <a:off x="8021618" y="2137018"/>
              <a:ext cx="3727163" cy="531706"/>
            </a:xfrm>
            <a:prstGeom prst="rect">
              <a:avLst/>
            </a:prstGeom>
          </p:spPr>
          <p:txBody>
            <a:bodyPr wrap="none">
              <a:spAutoFit/>
            </a:bodyPr>
            <a:p>
              <a:r>
                <a:rPr lang="zh-CN" altLang="en-US" sz="1350" kern="500" spc="225" dirty="0">
                  <a:solidFill>
                    <a:prstClr val="white"/>
                  </a:solidFill>
                </a:rPr>
                <a:t>速度快（</a:t>
              </a:r>
              <a:r>
                <a:rPr lang="en-US" altLang="zh-CN" sz="1350" b="1" kern="500" spc="225" dirty="0">
                  <a:solidFill>
                    <a:srgbClr val="00B0F0"/>
                  </a:solidFill>
                </a:rPr>
                <a:t>V</a:t>
              </a:r>
              <a:r>
                <a:rPr lang="en-US" altLang="zh-CN" sz="1350" kern="500" spc="225" dirty="0">
                  <a:solidFill>
                    <a:prstClr val="white"/>
                  </a:solidFill>
                </a:rPr>
                <a:t>elocity</a:t>
              </a:r>
              <a:r>
                <a:rPr lang="zh-CN" altLang="en-US" sz="1350" kern="500" spc="225" dirty="0">
                  <a:solidFill>
                    <a:prstClr val="white"/>
                  </a:solidFill>
                </a:rPr>
                <a:t>）</a:t>
              </a:r>
              <a:endParaRPr lang="zh-CN" altLang="en-US" sz="1350" spc="225" dirty="0">
                <a:solidFill>
                  <a:prstClr val="white"/>
                </a:solidFill>
              </a:endParaRPr>
            </a:p>
          </p:txBody>
        </p:sp>
      </p:grpSp>
      <p:grpSp>
        <p:nvGrpSpPr>
          <p:cNvPr id="20" name="组合 19"/>
          <p:cNvGrpSpPr/>
          <p:nvPr/>
        </p:nvGrpSpPr>
        <p:grpSpPr>
          <a:xfrm>
            <a:off x="1360153" y="2025673"/>
            <a:ext cx="2111452" cy="305534"/>
            <a:chOff x="7892654" y="2125553"/>
            <a:chExt cx="3884083" cy="543171"/>
          </a:xfrm>
        </p:grpSpPr>
        <p:sp>
          <p:nvSpPr>
            <p:cNvPr id="22" name="圆角矩形 43"/>
            <p:cNvSpPr/>
            <p:nvPr/>
          </p:nvSpPr>
          <p:spPr>
            <a:xfrm>
              <a:off x="7892654" y="2125553"/>
              <a:ext cx="3884083" cy="484598"/>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prstClr val="white"/>
                </a:solidFill>
              </a:endParaRPr>
            </a:p>
          </p:txBody>
        </p:sp>
        <p:sp>
          <p:nvSpPr>
            <p:cNvPr id="23" name="矩形 22"/>
            <p:cNvSpPr/>
            <p:nvPr/>
          </p:nvSpPr>
          <p:spPr>
            <a:xfrm>
              <a:off x="8021619" y="2137018"/>
              <a:ext cx="3295218" cy="531706"/>
            </a:xfrm>
            <a:prstGeom prst="rect">
              <a:avLst/>
            </a:prstGeom>
          </p:spPr>
          <p:txBody>
            <a:bodyPr wrap="none">
              <a:spAutoFit/>
            </a:bodyPr>
            <a:p>
              <a:r>
                <a:rPr lang="zh-CN" altLang="en-US" sz="1350" kern="500" spc="225" dirty="0">
                  <a:solidFill>
                    <a:prstClr val="white"/>
                  </a:solidFill>
                </a:rPr>
                <a:t>价值高（</a:t>
              </a:r>
              <a:r>
                <a:rPr lang="en-US" altLang="zh-CN" sz="1350" b="1" kern="500" spc="225" dirty="0">
                  <a:solidFill>
                    <a:srgbClr val="00B0F0"/>
                  </a:solidFill>
                </a:rPr>
                <a:t>V</a:t>
              </a:r>
              <a:r>
                <a:rPr lang="en-US" altLang="zh-CN" sz="1350" kern="500" spc="225" dirty="0">
                  <a:solidFill>
                    <a:prstClr val="white"/>
                  </a:solidFill>
                </a:rPr>
                <a:t>alue</a:t>
              </a:r>
              <a:r>
                <a:rPr lang="zh-CN" altLang="en-US" sz="1350" kern="500" spc="225" dirty="0">
                  <a:solidFill>
                    <a:prstClr val="white"/>
                  </a:solidFill>
                </a:rPr>
                <a:t>）</a:t>
              </a:r>
              <a:endParaRPr lang="zh-CN" altLang="en-US" sz="1350" spc="225" dirty="0">
                <a:solidFill>
                  <a:prstClr val="white"/>
                </a:solidFill>
              </a:endParaRPr>
            </a:p>
          </p:txBody>
        </p:sp>
      </p:grpSp>
      <p:grpSp>
        <p:nvGrpSpPr>
          <p:cNvPr id="24" name="组合 23"/>
          <p:cNvGrpSpPr/>
          <p:nvPr/>
        </p:nvGrpSpPr>
        <p:grpSpPr>
          <a:xfrm>
            <a:off x="5345969" y="2037971"/>
            <a:ext cx="2558447" cy="580225"/>
            <a:chOff x="7471943" y="1805208"/>
            <a:chExt cx="4548351" cy="1031512"/>
          </a:xfrm>
        </p:grpSpPr>
        <p:grpSp>
          <p:nvGrpSpPr>
            <p:cNvPr id="3" name="组合 2"/>
            <p:cNvGrpSpPr/>
            <p:nvPr/>
          </p:nvGrpSpPr>
          <p:grpSpPr>
            <a:xfrm>
              <a:off x="7517356" y="1805208"/>
              <a:ext cx="3739185" cy="536256"/>
              <a:chOff x="7892653" y="2132469"/>
              <a:chExt cx="3739185" cy="536256"/>
            </a:xfrm>
          </p:grpSpPr>
          <p:sp>
            <p:nvSpPr>
              <p:cNvPr id="27" name="圆角矩形 51"/>
              <p:cNvSpPr/>
              <p:nvPr/>
            </p:nvSpPr>
            <p:spPr>
              <a:xfrm>
                <a:off x="7892653" y="2132469"/>
                <a:ext cx="3739185" cy="470766"/>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prstClr val="white"/>
                  </a:solidFill>
                </a:endParaRPr>
              </a:p>
            </p:txBody>
          </p:sp>
          <p:sp>
            <p:nvSpPr>
              <p:cNvPr id="28" name="矩形 27"/>
              <p:cNvSpPr/>
              <p:nvPr/>
            </p:nvSpPr>
            <p:spPr>
              <a:xfrm>
                <a:off x="8021620" y="2137018"/>
                <a:ext cx="3546969" cy="531707"/>
              </a:xfrm>
              <a:prstGeom prst="rect">
                <a:avLst/>
              </a:prstGeom>
            </p:spPr>
            <p:txBody>
              <a:bodyPr wrap="none">
                <a:spAutoFit/>
              </a:bodyPr>
              <a:p>
                <a:r>
                  <a:rPr lang="zh-CN" altLang="en-US" sz="1350" kern="500" spc="225" dirty="0">
                    <a:solidFill>
                      <a:prstClr val="white"/>
                    </a:solidFill>
                  </a:rPr>
                  <a:t>体</a:t>
                </a:r>
                <a:r>
                  <a:rPr lang="zh-CN" altLang="zh-CN" sz="1350" kern="500" spc="225" dirty="0">
                    <a:solidFill>
                      <a:prstClr val="white"/>
                    </a:solidFill>
                  </a:rPr>
                  <a:t>量</a:t>
                </a:r>
                <a:r>
                  <a:rPr lang="zh-CN" altLang="en-US" sz="1350" kern="500" spc="225" dirty="0">
                    <a:solidFill>
                      <a:prstClr val="white"/>
                    </a:solidFill>
                  </a:rPr>
                  <a:t>大</a:t>
                </a:r>
                <a:r>
                  <a:rPr lang="zh-CN" altLang="zh-CN" sz="1350" kern="500" spc="225" dirty="0">
                    <a:solidFill>
                      <a:prstClr val="white"/>
                    </a:solidFill>
                  </a:rPr>
                  <a:t>（</a:t>
                </a:r>
                <a:r>
                  <a:rPr lang="en-US" altLang="zh-CN" sz="1350" b="1" kern="500" spc="225" dirty="0">
                    <a:solidFill>
                      <a:srgbClr val="00B0F0"/>
                    </a:solidFill>
                  </a:rPr>
                  <a:t>V</a:t>
                </a:r>
                <a:r>
                  <a:rPr lang="en-US" altLang="zh-CN" sz="1350" kern="500" spc="225" dirty="0">
                    <a:solidFill>
                      <a:prstClr val="white"/>
                    </a:solidFill>
                  </a:rPr>
                  <a:t>olume</a:t>
                </a:r>
                <a:r>
                  <a:rPr lang="zh-CN" altLang="zh-CN" sz="1350" kern="500" spc="225" dirty="0">
                    <a:solidFill>
                      <a:prstClr val="white"/>
                    </a:solidFill>
                  </a:rPr>
                  <a:t>）</a:t>
                </a:r>
                <a:endParaRPr lang="zh-CN" altLang="en-US" sz="1350" spc="225" dirty="0">
                  <a:solidFill>
                    <a:prstClr val="white"/>
                  </a:solidFill>
                </a:endParaRPr>
              </a:p>
            </p:txBody>
          </p:sp>
        </p:grpSp>
        <p:sp>
          <p:nvSpPr>
            <p:cNvPr id="26" name="矩形 25"/>
            <p:cNvSpPr/>
            <p:nvPr/>
          </p:nvSpPr>
          <p:spPr>
            <a:xfrm>
              <a:off x="7471943" y="2256471"/>
              <a:ext cx="4548351" cy="580249"/>
            </a:xfrm>
            <a:prstGeom prst="rect">
              <a:avLst/>
            </a:prstGeom>
          </p:spPr>
          <p:txBody>
            <a:bodyPr wrap="square">
              <a:spAutoFit/>
            </a:bodyPr>
            <a:p>
              <a:pPr>
                <a:lnSpc>
                  <a:spcPct val="150000"/>
                </a:lnSpc>
              </a:pPr>
              <a:endParaRPr lang="zh-CN" altLang="en-US" sz="1015" dirty="0">
                <a:solidFill>
                  <a:prstClr val="black">
                    <a:lumMod val="50000"/>
                    <a:lumOff val="50000"/>
                  </a:prstClr>
                </a:solidFill>
              </a:endParaRPr>
            </a:p>
          </p:txBody>
        </p:sp>
      </p:grpSp>
      <p:sp>
        <p:nvSpPr>
          <p:cNvPr id="29" name="矩形 28"/>
          <p:cNvSpPr/>
          <p:nvPr/>
        </p:nvSpPr>
        <p:spPr>
          <a:xfrm>
            <a:off x="5345969" y="3966637"/>
            <a:ext cx="2497870" cy="1476375"/>
          </a:xfrm>
          <a:prstGeom prst="rect">
            <a:avLst/>
          </a:prstGeom>
        </p:spPr>
        <p:txBody>
          <a:bodyPr wrap="square">
            <a:spAutoFit/>
          </a:bodyPr>
          <a:p>
            <a:pPr>
              <a:lnSpc>
                <a:spcPct val="150000"/>
              </a:lnSpc>
            </a:pPr>
            <a:r>
              <a:rPr lang="zh-CN" altLang="zh-CN" sz="1200" b="1" dirty="0">
                <a:solidFill>
                  <a:prstClr val="black">
                    <a:lumMod val="50000"/>
                    <a:lumOff val="50000"/>
                  </a:prstClr>
                </a:solidFill>
              </a:rPr>
              <a:t>大数据</a:t>
            </a:r>
            <a:r>
              <a:rPr lang="zh-CN" altLang="en-US" sz="1200" b="1" dirty="0">
                <a:solidFill>
                  <a:prstClr val="black">
                    <a:lumMod val="50000"/>
                    <a:lumOff val="50000"/>
                  </a:prstClr>
                </a:solidFill>
              </a:rPr>
              <a:t>的异构和多样性</a:t>
            </a:r>
            <a:endParaRPr lang="en-US" altLang="zh-CN" sz="1200" b="1" dirty="0">
              <a:solidFill>
                <a:prstClr val="black">
                  <a:lumMod val="50000"/>
                  <a:lumOff val="50000"/>
                </a:prstClr>
              </a:solidFill>
            </a:endParaRPr>
          </a:p>
          <a:p>
            <a:pPr>
              <a:lnSpc>
                <a:spcPct val="150000"/>
              </a:lnSpc>
            </a:pPr>
            <a:r>
              <a:rPr lang="zh-CN" altLang="en-US" sz="1200" b="1" dirty="0">
                <a:solidFill>
                  <a:prstClr val="black">
                    <a:lumMod val="50000"/>
                    <a:lumOff val="50000"/>
                  </a:prstClr>
                </a:solidFill>
              </a:rPr>
              <a:t>很多不同形式（文本、图像、视频、机器数据）</a:t>
            </a:r>
            <a:endParaRPr lang="en-US" altLang="zh-CN" sz="1200" b="1" dirty="0">
              <a:solidFill>
                <a:prstClr val="black">
                  <a:lumMod val="50000"/>
                  <a:lumOff val="50000"/>
                </a:prstClr>
              </a:solidFill>
            </a:endParaRPr>
          </a:p>
          <a:p>
            <a:pPr>
              <a:lnSpc>
                <a:spcPct val="150000"/>
              </a:lnSpc>
            </a:pPr>
            <a:r>
              <a:rPr lang="zh-CN" altLang="en-US" sz="1200" b="1" dirty="0">
                <a:solidFill>
                  <a:prstClr val="black">
                    <a:lumMod val="50000"/>
                    <a:lumOff val="50000"/>
                  </a:prstClr>
                </a:solidFill>
              </a:rPr>
              <a:t>无模式或模式不明显</a:t>
            </a:r>
            <a:endParaRPr lang="en-US" altLang="zh-CN" sz="1200" b="1" dirty="0">
              <a:solidFill>
                <a:prstClr val="black">
                  <a:lumMod val="50000"/>
                  <a:lumOff val="50000"/>
                </a:prstClr>
              </a:solidFill>
            </a:endParaRPr>
          </a:p>
          <a:p>
            <a:pPr>
              <a:lnSpc>
                <a:spcPct val="150000"/>
              </a:lnSpc>
            </a:pPr>
            <a:r>
              <a:rPr lang="zh-CN" altLang="en-US" sz="1200" b="1" dirty="0">
                <a:solidFill>
                  <a:prstClr val="black">
                    <a:lumMod val="50000"/>
                    <a:lumOff val="50000"/>
                  </a:prstClr>
                </a:solidFill>
              </a:rPr>
              <a:t>不连贯的语法或句义</a:t>
            </a:r>
            <a:endParaRPr lang="zh-CN" altLang="en-US" sz="1200" b="1" dirty="0">
              <a:solidFill>
                <a:prstClr val="black">
                  <a:lumMod val="50000"/>
                  <a:lumOff val="50000"/>
                </a:prstClr>
              </a:solidFill>
            </a:endParaRPr>
          </a:p>
        </p:txBody>
      </p:sp>
      <p:sp>
        <p:nvSpPr>
          <p:cNvPr id="30" name="矩形 29"/>
          <p:cNvSpPr/>
          <p:nvPr/>
        </p:nvSpPr>
        <p:spPr>
          <a:xfrm>
            <a:off x="1351915" y="3986530"/>
            <a:ext cx="2297430" cy="1198880"/>
          </a:xfrm>
          <a:prstGeom prst="rect">
            <a:avLst/>
          </a:prstGeom>
        </p:spPr>
        <p:txBody>
          <a:bodyPr wrap="square">
            <a:spAutoFit/>
          </a:bodyPr>
          <a:p>
            <a:pPr>
              <a:lnSpc>
                <a:spcPct val="150000"/>
              </a:lnSpc>
            </a:pPr>
            <a:r>
              <a:rPr lang="zh-CN" altLang="zh-CN" sz="1200" b="1" dirty="0">
                <a:solidFill>
                  <a:prstClr val="black">
                    <a:lumMod val="50000"/>
                    <a:lumOff val="50000"/>
                  </a:prstClr>
                </a:solidFill>
              </a:rPr>
              <a:t>数据生成、储存、分析、处理的速度远远超出人们的想象力</a:t>
            </a:r>
            <a:endParaRPr lang="en-US" altLang="zh-CN" sz="1200" b="1" dirty="0">
              <a:solidFill>
                <a:prstClr val="black">
                  <a:lumMod val="50000"/>
                  <a:lumOff val="50000"/>
                </a:prstClr>
              </a:solidFill>
            </a:endParaRPr>
          </a:p>
          <a:p>
            <a:pPr>
              <a:lnSpc>
                <a:spcPct val="150000"/>
              </a:lnSpc>
            </a:pPr>
            <a:r>
              <a:rPr lang="zh-CN" altLang="en-US" sz="1200" b="1" dirty="0">
                <a:solidFill>
                  <a:srgbClr val="FF0000"/>
                </a:solidFill>
              </a:rPr>
              <a:t>实时分析</a:t>
            </a:r>
            <a:r>
              <a:rPr lang="zh-CN" altLang="en-US" sz="1200" b="1" dirty="0">
                <a:solidFill>
                  <a:prstClr val="black">
                    <a:lumMod val="50000"/>
                    <a:lumOff val="50000"/>
                  </a:prstClr>
                </a:solidFill>
              </a:rPr>
              <a:t>而非批量式分析</a:t>
            </a:r>
            <a:endParaRPr lang="en-US" altLang="zh-CN" sz="1200" b="1" dirty="0">
              <a:solidFill>
                <a:prstClr val="black">
                  <a:lumMod val="50000"/>
                  <a:lumOff val="50000"/>
                </a:prstClr>
              </a:solidFill>
            </a:endParaRPr>
          </a:p>
          <a:p>
            <a:pPr>
              <a:lnSpc>
                <a:spcPct val="150000"/>
              </a:lnSpc>
            </a:pPr>
            <a:r>
              <a:rPr lang="zh-CN" altLang="en-US" sz="1200" b="1" dirty="0">
                <a:solidFill>
                  <a:prstClr val="black">
                    <a:lumMod val="50000"/>
                    <a:lumOff val="50000"/>
                  </a:prstClr>
                </a:solidFill>
              </a:rPr>
              <a:t>立竿见影而非事后见效</a:t>
            </a:r>
            <a:endParaRPr lang="zh-CN" altLang="en-US" sz="1200" b="1" dirty="0">
              <a:solidFill>
                <a:prstClr val="black">
                  <a:lumMod val="50000"/>
                  <a:lumOff val="50000"/>
                </a:prstClr>
              </a:solidFill>
            </a:endParaRPr>
          </a:p>
        </p:txBody>
      </p:sp>
      <p:sp>
        <p:nvSpPr>
          <p:cNvPr id="31" name="矩形 30"/>
          <p:cNvSpPr/>
          <p:nvPr/>
        </p:nvSpPr>
        <p:spPr>
          <a:xfrm>
            <a:off x="1325869" y="2284295"/>
            <a:ext cx="2497870" cy="922020"/>
          </a:xfrm>
          <a:prstGeom prst="rect">
            <a:avLst/>
          </a:prstGeom>
        </p:spPr>
        <p:txBody>
          <a:bodyPr wrap="square">
            <a:spAutoFit/>
          </a:bodyPr>
          <a:p>
            <a:pPr>
              <a:lnSpc>
                <a:spcPct val="150000"/>
              </a:lnSpc>
            </a:pPr>
            <a:r>
              <a:rPr lang="zh-CN" altLang="zh-CN" sz="1200" b="1" dirty="0">
                <a:solidFill>
                  <a:prstClr val="black">
                    <a:lumMod val="50000"/>
                    <a:lumOff val="50000"/>
                  </a:prstClr>
                </a:solidFill>
              </a:rPr>
              <a:t>大数据</a:t>
            </a:r>
            <a:r>
              <a:rPr lang="zh-CN" altLang="en-US" sz="1200" b="1" dirty="0">
                <a:solidFill>
                  <a:prstClr val="black">
                    <a:lumMod val="50000"/>
                    <a:lumOff val="50000"/>
                  </a:prstClr>
                </a:solidFill>
              </a:rPr>
              <a:t>总体</a:t>
            </a:r>
            <a:r>
              <a:rPr lang="zh-CN" altLang="zh-CN" sz="1200" b="1" dirty="0">
                <a:solidFill>
                  <a:prstClr val="black">
                    <a:lumMod val="50000"/>
                    <a:lumOff val="50000"/>
                  </a:prstClr>
                </a:solidFill>
              </a:rPr>
              <a:t>有巨大的潜在价值</a:t>
            </a:r>
            <a:endParaRPr lang="en-US" altLang="zh-CN" sz="1200" b="1" dirty="0">
              <a:solidFill>
                <a:prstClr val="black">
                  <a:lumMod val="50000"/>
                  <a:lumOff val="50000"/>
                </a:prstClr>
              </a:solidFill>
            </a:endParaRPr>
          </a:p>
          <a:p>
            <a:pPr>
              <a:lnSpc>
                <a:spcPct val="150000"/>
              </a:lnSpc>
            </a:pPr>
            <a:r>
              <a:rPr lang="zh-CN" altLang="zh-CN" sz="1200" b="1" dirty="0">
                <a:solidFill>
                  <a:prstClr val="black">
                    <a:lumMod val="50000"/>
                    <a:lumOff val="50000"/>
                  </a:prstClr>
                </a:solidFill>
              </a:rPr>
              <a:t>某一对象或模块数据价值密度较低</a:t>
            </a:r>
            <a:endParaRPr lang="en-US" altLang="zh-CN" sz="1200" b="1" dirty="0">
              <a:solidFill>
                <a:prstClr val="black">
                  <a:lumMod val="50000"/>
                  <a:lumOff val="50000"/>
                </a:prstClr>
              </a:solidFill>
            </a:endParaRPr>
          </a:p>
          <a:p>
            <a:pPr>
              <a:lnSpc>
                <a:spcPct val="150000"/>
              </a:lnSpc>
            </a:pPr>
            <a:r>
              <a:rPr lang="zh-CN" altLang="en-US" sz="1200" b="1" dirty="0">
                <a:solidFill>
                  <a:prstClr val="black">
                    <a:lumMod val="50000"/>
                    <a:lumOff val="50000"/>
                  </a:prstClr>
                </a:solidFill>
              </a:rPr>
              <a:t>有价值数据只占数据量</a:t>
            </a:r>
            <a:r>
              <a:rPr lang="en-US" altLang="zh-CN" sz="1200" b="1" dirty="0">
                <a:solidFill>
                  <a:prstClr val="black">
                    <a:lumMod val="50000"/>
                    <a:lumOff val="50000"/>
                  </a:prstClr>
                </a:solidFill>
              </a:rPr>
              <a:t>1.5%</a:t>
            </a:r>
            <a:endParaRPr lang="zh-CN" altLang="en-US" sz="1200" b="1" dirty="0">
              <a:solidFill>
                <a:prstClr val="black">
                  <a:lumMod val="50000"/>
                  <a:lumOff val="50000"/>
                </a:prstClr>
              </a:solidFill>
            </a:endParaRPr>
          </a:p>
        </p:txBody>
      </p:sp>
      <p:sp>
        <p:nvSpPr>
          <p:cNvPr id="32" name="任意多边形 57"/>
          <p:cNvSpPr/>
          <p:nvPr/>
        </p:nvSpPr>
        <p:spPr>
          <a:xfrm>
            <a:off x="3477987" y="2179030"/>
            <a:ext cx="790405" cy="815201"/>
          </a:xfrm>
          <a:custGeom>
            <a:avLst/>
            <a:gdLst>
              <a:gd name="connsiteX0" fmla="*/ 0 w 2129671"/>
              <a:gd name="connsiteY0" fmla="*/ 0 h 1465942"/>
              <a:gd name="connsiteX1" fmla="*/ 1886857 w 2129671"/>
              <a:gd name="connsiteY1" fmla="*/ 304800 h 1465942"/>
              <a:gd name="connsiteX2" fmla="*/ 2046514 w 2129671"/>
              <a:gd name="connsiteY2" fmla="*/ 1465942 h 1465942"/>
              <a:gd name="connsiteX0-1" fmla="*/ 0 w 3575982"/>
              <a:gd name="connsiteY0-2" fmla="*/ 0 h 1516742"/>
              <a:gd name="connsiteX1-3" fmla="*/ 1886857 w 3575982"/>
              <a:gd name="connsiteY1-4" fmla="*/ 304800 h 1516742"/>
              <a:gd name="connsiteX2-5" fmla="*/ 3571865 w 3575982"/>
              <a:gd name="connsiteY2-6" fmla="*/ 1516742 h 1516742"/>
              <a:gd name="connsiteX0-7" fmla="*/ 0 w 3571864"/>
              <a:gd name="connsiteY0-8" fmla="*/ 0 h 1516742"/>
              <a:gd name="connsiteX1-9" fmla="*/ 1886857 w 3571864"/>
              <a:gd name="connsiteY1-10" fmla="*/ 304800 h 1516742"/>
              <a:gd name="connsiteX2-11" fmla="*/ 3571865 w 3571864"/>
              <a:gd name="connsiteY2-12" fmla="*/ 1516742 h 1516742"/>
              <a:gd name="connsiteX0-13" fmla="*/ 0 w 3571864"/>
              <a:gd name="connsiteY0-14" fmla="*/ 0 h 1516742"/>
              <a:gd name="connsiteX1-15" fmla="*/ 2232219 w 3571864"/>
              <a:gd name="connsiteY1-16" fmla="*/ 635000 h 1516742"/>
              <a:gd name="connsiteX2-17" fmla="*/ 3571865 w 3571864"/>
              <a:gd name="connsiteY2-18" fmla="*/ 1516742 h 1516742"/>
              <a:gd name="connsiteX0-19" fmla="*/ 0 w 3571864"/>
              <a:gd name="connsiteY0-20" fmla="*/ 0 h 1516742"/>
              <a:gd name="connsiteX1-21" fmla="*/ 2232219 w 3571864"/>
              <a:gd name="connsiteY1-22" fmla="*/ 635000 h 1516742"/>
              <a:gd name="connsiteX2-23" fmla="*/ 3571865 w 3571864"/>
              <a:gd name="connsiteY2-24" fmla="*/ 1516742 h 1516742"/>
              <a:gd name="connsiteX0-25" fmla="*/ 0 w 3571864"/>
              <a:gd name="connsiteY0-26" fmla="*/ 0 h 1516742"/>
              <a:gd name="connsiteX1-27" fmla="*/ 2232219 w 3571864"/>
              <a:gd name="connsiteY1-28" fmla="*/ 635000 h 1516742"/>
              <a:gd name="connsiteX2-29" fmla="*/ 3571865 w 3571864"/>
              <a:gd name="connsiteY2-30" fmla="*/ 1516742 h 1516742"/>
            </a:gdLst>
            <a:ahLst/>
            <a:cxnLst>
              <a:cxn ang="0">
                <a:pos x="connsiteX0-1" y="connsiteY0-2"/>
              </a:cxn>
              <a:cxn ang="0">
                <a:pos x="connsiteX1-3" y="connsiteY1-4"/>
              </a:cxn>
              <a:cxn ang="0">
                <a:pos x="connsiteX2-5" y="connsiteY2-6"/>
              </a:cxn>
            </a:cxnLst>
            <a:rect l="l" t="t" r="r" b="b"/>
            <a:pathLst>
              <a:path w="3571864" h="1516742">
                <a:moveTo>
                  <a:pt x="0" y="0"/>
                </a:moveTo>
                <a:cubicBezTo>
                  <a:pt x="772885" y="30238"/>
                  <a:pt x="1603331" y="327176"/>
                  <a:pt x="2232219" y="635000"/>
                </a:cubicBezTo>
                <a:cubicBezTo>
                  <a:pt x="2861107" y="942824"/>
                  <a:pt x="2943074" y="1045633"/>
                  <a:pt x="3571865" y="1516742"/>
                </a:cubicBezTo>
              </a:path>
            </a:pathLst>
          </a:cu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prstClr val="white"/>
              </a:solidFill>
            </a:endParaRPr>
          </a:p>
        </p:txBody>
      </p:sp>
      <p:sp>
        <p:nvSpPr>
          <p:cNvPr id="33" name="任意多边形 60"/>
          <p:cNvSpPr/>
          <p:nvPr/>
        </p:nvSpPr>
        <p:spPr>
          <a:xfrm rot="971766">
            <a:off x="4852134" y="2073599"/>
            <a:ext cx="389648" cy="1038249"/>
          </a:xfrm>
          <a:custGeom>
            <a:avLst/>
            <a:gdLst>
              <a:gd name="connsiteX0" fmla="*/ 17322 w 1004294"/>
              <a:gd name="connsiteY0" fmla="*/ 1465943 h 1465943"/>
              <a:gd name="connsiteX1" fmla="*/ 133437 w 1004294"/>
              <a:gd name="connsiteY1" fmla="*/ 537029 h 1465943"/>
              <a:gd name="connsiteX2" fmla="*/ 1004294 w 1004294"/>
              <a:gd name="connsiteY2" fmla="*/ 0 h 1465943"/>
              <a:gd name="connsiteX0-1" fmla="*/ 688 w 1633324"/>
              <a:gd name="connsiteY0-2" fmla="*/ 1444002 h 1444002"/>
              <a:gd name="connsiteX1-3" fmla="*/ 762467 w 1633324"/>
              <a:gd name="connsiteY1-4" fmla="*/ 537029 h 1444002"/>
              <a:gd name="connsiteX2-5" fmla="*/ 1633324 w 1633324"/>
              <a:gd name="connsiteY2-6" fmla="*/ 0 h 1444002"/>
              <a:gd name="connsiteX0-7" fmla="*/ 2761 w 1635397"/>
              <a:gd name="connsiteY0-8" fmla="*/ 1444002 h 1444002"/>
              <a:gd name="connsiteX1-9" fmla="*/ 281252 w 1635397"/>
              <a:gd name="connsiteY1-10" fmla="*/ 596491 h 1444002"/>
              <a:gd name="connsiteX2-11" fmla="*/ 1635397 w 1635397"/>
              <a:gd name="connsiteY2-12" fmla="*/ 0 h 1444002"/>
              <a:gd name="connsiteX0-13" fmla="*/ 2761 w 1635397"/>
              <a:gd name="connsiteY0-14" fmla="*/ 1444002 h 1444002"/>
              <a:gd name="connsiteX1-15" fmla="*/ 281252 w 1635397"/>
              <a:gd name="connsiteY1-16" fmla="*/ 596491 h 1444002"/>
              <a:gd name="connsiteX2-17" fmla="*/ 1635397 w 1635397"/>
              <a:gd name="connsiteY2-18" fmla="*/ 0 h 1444002"/>
              <a:gd name="connsiteX0-19" fmla="*/ 38303 w 1670939"/>
              <a:gd name="connsiteY0-20" fmla="*/ 1444002 h 1444002"/>
              <a:gd name="connsiteX1-21" fmla="*/ 316794 w 1670939"/>
              <a:gd name="connsiteY1-22" fmla="*/ 596491 h 1444002"/>
              <a:gd name="connsiteX2-23" fmla="*/ 1670939 w 1670939"/>
              <a:gd name="connsiteY2-24" fmla="*/ 0 h 1444002"/>
              <a:gd name="connsiteX0-25" fmla="*/ 2175 w 1634811"/>
              <a:gd name="connsiteY0-26" fmla="*/ 1444002 h 1444002"/>
              <a:gd name="connsiteX1-27" fmla="*/ 591374 w 1634811"/>
              <a:gd name="connsiteY1-28" fmla="*/ 630399 h 1444002"/>
              <a:gd name="connsiteX2-29" fmla="*/ 1634811 w 1634811"/>
              <a:gd name="connsiteY2-30" fmla="*/ 0 h 1444002"/>
              <a:gd name="connsiteX0-31" fmla="*/ 0 w 1632636"/>
              <a:gd name="connsiteY0-32" fmla="*/ 1444002 h 1444002"/>
              <a:gd name="connsiteX1-33" fmla="*/ 589199 w 1632636"/>
              <a:gd name="connsiteY1-34" fmla="*/ 630399 h 1444002"/>
              <a:gd name="connsiteX2-35" fmla="*/ 1632636 w 1632636"/>
              <a:gd name="connsiteY2-36" fmla="*/ 0 h 1444002"/>
              <a:gd name="connsiteX0-37" fmla="*/ 0 w 1703563"/>
              <a:gd name="connsiteY0-38" fmla="*/ 1396840 h 1396840"/>
              <a:gd name="connsiteX1-39" fmla="*/ 660126 w 1703563"/>
              <a:gd name="connsiteY1-40" fmla="*/ 630399 h 1396840"/>
              <a:gd name="connsiteX2-41" fmla="*/ 1703563 w 1703563"/>
              <a:gd name="connsiteY2-42" fmla="*/ 0 h 1396840"/>
            </a:gdLst>
            <a:ahLst/>
            <a:cxnLst>
              <a:cxn ang="0">
                <a:pos x="connsiteX0-1" y="connsiteY0-2"/>
              </a:cxn>
              <a:cxn ang="0">
                <a:pos x="connsiteX1-3" y="connsiteY1-4"/>
              </a:cxn>
              <a:cxn ang="0">
                <a:pos x="connsiteX2-5" y="connsiteY2-6"/>
              </a:cxn>
            </a:cxnLst>
            <a:rect l="l" t="t" r="r" b="b"/>
            <a:pathLst>
              <a:path w="1703563" h="1396840">
                <a:moveTo>
                  <a:pt x="0" y="1396840"/>
                </a:moveTo>
                <a:cubicBezTo>
                  <a:pt x="37494" y="1352400"/>
                  <a:pt x="376199" y="863206"/>
                  <a:pt x="660126" y="630399"/>
                </a:cubicBezTo>
                <a:cubicBezTo>
                  <a:pt x="944053" y="397592"/>
                  <a:pt x="1350382" y="146352"/>
                  <a:pt x="1703563" y="0"/>
                </a:cubicBezTo>
              </a:path>
            </a:pathLst>
          </a:cu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prstClr val="white"/>
              </a:solidFill>
            </a:endParaRPr>
          </a:p>
        </p:txBody>
      </p:sp>
      <p:sp>
        <p:nvSpPr>
          <p:cNvPr id="34" name="矩形 33"/>
          <p:cNvSpPr/>
          <p:nvPr/>
        </p:nvSpPr>
        <p:spPr>
          <a:xfrm>
            <a:off x="5371465" y="2258695"/>
            <a:ext cx="2978150" cy="1198880"/>
          </a:xfrm>
          <a:prstGeom prst="rect">
            <a:avLst/>
          </a:prstGeom>
        </p:spPr>
        <p:txBody>
          <a:bodyPr wrap="square">
            <a:spAutoFit/>
          </a:bodyPr>
          <a:p>
            <a:pPr>
              <a:lnSpc>
                <a:spcPct val="150000"/>
              </a:lnSpc>
            </a:pPr>
            <a:r>
              <a:rPr lang="en-US" altLang="zh-CN" sz="1200" b="1" dirty="0">
                <a:solidFill>
                  <a:prstClr val="black">
                    <a:lumMod val="50000"/>
                    <a:lumOff val="50000"/>
                  </a:prstClr>
                </a:solidFill>
              </a:rPr>
              <a:t>2013</a:t>
            </a:r>
            <a:r>
              <a:rPr lang="zh-CN" altLang="zh-CN" sz="1200" b="1" dirty="0">
                <a:solidFill>
                  <a:prstClr val="black">
                    <a:lumMod val="50000"/>
                    <a:lumOff val="50000"/>
                  </a:prstClr>
                </a:solidFill>
              </a:rPr>
              <a:t>至</a:t>
            </a:r>
            <a:r>
              <a:rPr lang="en-US" altLang="zh-CN" sz="1200" b="1" dirty="0">
                <a:solidFill>
                  <a:prstClr val="black">
                    <a:lumMod val="50000"/>
                    <a:lumOff val="50000"/>
                  </a:prstClr>
                </a:solidFill>
              </a:rPr>
              <a:t>2020</a:t>
            </a:r>
            <a:r>
              <a:rPr lang="zh-CN" altLang="zh-CN" sz="1200" b="1" dirty="0">
                <a:solidFill>
                  <a:prstClr val="black">
                    <a:lumMod val="50000"/>
                    <a:lumOff val="50000"/>
                  </a:prstClr>
                </a:solidFill>
              </a:rPr>
              <a:t>，人类数据规模</a:t>
            </a:r>
            <a:r>
              <a:rPr lang="zh-CN" altLang="zh-CN" sz="1200" b="1" dirty="0">
                <a:solidFill>
                  <a:srgbClr val="FF0000"/>
                </a:solidFill>
              </a:rPr>
              <a:t>扩大</a:t>
            </a:r>
            <a:r>
              <a:rPr lang="en-US" altLang="zh-CN" sz="1200" b="1" dirty="0">
                <a:solidFill>
                  <a:srgbClr val="FF0000"/>
                </a:solidFill>
              </a:rPr>
              <a:t>50</a:t>
            </a:r>
            <a:r>
              <a:rPr lang="zh-CN" altLang="zh-CN" sz="1200" b="1" dirty="0">
                <a:solidFill>
                  <a:srgbClr val="FF0000"/>
                </a:solidFill>
              </a:rPr>
              <a:t>倍</a:t>
            </a:r>
            <a:endParaRPr lang="en-US" altLang="zh-CN" sz="1200" b="1" dirty="0">
              <a:solidFill>
                <a:srgbClr val="FF0000"/>
              </a:solidFill>
            </a:endParaRPr>
          </a:p>
          <a:p>
            <a:pPr>
              <a:lnSpc>
                <a:spcPct val="150000"/>
              </a:lnSpc>
            </a:pPr>
            <a:r>
              <a:rPr lang="zh-CN" altLang="zh-CN" sz="1200" b="1" dirty="0">
                <a:solidFill>
                  <a:prstClr val="black">
                    <a:lumMod val="50000"/>
                    <a:lumOff val="50000"/>
                  </a:prstClr>
                </a:solidFill>
              </a:rPr>
              <a:t>每年产生的数据量增长到</a:t>
            </a:r>
            <a:r>
              <a:rPr lang="en-US" altLang="zh-CN" sz="1200" b="1" dirty="0">
                <a:solidFill>
                  <a:prstClr val="black">
                    <a:lumMod val="50000"/>
                    <a:lumOff val="50000"/>
                  </a:prstClr>
                </a:solidFill>
              </a:rPr>
              <a:t>44</a:t>
            </a:r>
            <a:r>
              <a:rPr lang="zh-CN" altLang="zh-CN" sz="1200" b="1" dirty="0">
                <a:solidFill>
                  <a:prstClr val="black">
                    <a:lumMod val="50000"/>
                    <a:lumOff val="50000"/>
                  </a:prstClr>
                </a:solidFill>
              </a:rPr>
              <a:t>万亿</a:t>
            </a:r>
            <a:r>
              <a:rPr lang="en-US" altLang="zh-CN" sz="1200" b="1" dirty="0">
                <a:solidFill>
                  <a:prstClr val="black">
                    <a:lumMod val="50000"/>
                    <a:lumOff val="50000"/>
                  </a:prstClr>
                </a:solidFill>
              </a:rPr>
              <a:t>GB</a:t>
            </a:r>
            <a:r>
              <a:rPr lang="zh-CN" altLang="zh-CN" sz="1200" b="1" dirty="0">
                <a:solidFill>
                  <a:prstClr val="black">
                    <a:lumMod val="50000"/>
                    <a:lumOff val="50000"/>
                  </a:prstClr>
                </a:solidFill>
              </a:rPr>
              <a:t>。</a:t>
            </a:r>
            <a:endParaRPr lang="en-US" altLang="zh-CN" sz="1200" b="1" dirty="0">
              <a:solidFill>
                <a:prstClr val="black">
                  <a:lumMod val="50000"/>
                  <a:lumOff val="50000"/>
                </a:prstClr>
              </a:solidFill>
            </a:endParaRPr>
          </a:p>
          <a:p>
            <a:pPr>
              <a:lnSpc>
                <a:spcPct val="150000"/>
              </a:lnSpc>
            </a:pPr>
            <a:r>
              <a:rPr lang="zh-CN" altLang="en-US" sz="1200" b="1" dirty="0">
                <a:solidFill>
                  <a:srgbClr val="FF0000"/>
                </a:solidFill>
              </a:rPr>
              <a:t>非结构化数据占</a:t>
            </a:r>
            <a:r>
              <a:rPr lang="en-US" altLang="zh-CN" sz="1200" b="1" dirty="0">
                <a:solidFill>
                  <a:srgbClr val="FF0000"/>
                </a:solidFill>
              </a:rPr>
              <a:t>80%-90%</a:t>
            </a:r>
            <a:endParaRPr lang="en-US" altLang="zh-CN" sz="1200" b="1" dirty="0">
              <a:solidFill>
                <a:prstClr val="black">
                  <a:lumMod val="50000"/>
                  <a:lumOff val="50000"/>
                </a:prstClr>
              </a:solidFill>
            </a:endParaRPr>
          </a:p>
          <a:p>
            <a:pPr>
              <a:lnSpc>
                <a:spcPct val="150000"/>
              </a:lnSpc>
            </a:pPr>
            <a:r>
              <a:rPr lang="zh-CN" altLang="en-US" sz="1200" b="1" dirty="0">
                <a:solidFill>
                  <a:prstClr val="black">
                    <a:lumMod val="50000"/>
                    <a:lumOff val="50000"/>
                  </a:prstClr>
                </a:solidFill>
              </a:rPr>
              <a:t>比结构化数据增长快</a:t>
            </a:r>
            <a:r>
              <a:rPr lang="en-US" altLang="zh-CN" sz="1200" b="1" dirty="0">
                <a:solidFill>
                  <a:prstClr val="black">
                    <a:lumMod val="50000"/>
                    <a:lumOff val="50000"/>
                  </a:prstClr>
                </a:solidFill>
              </a:rPr>
              <a:t>10-50</a:t>
            </a:r>
            <a:r>
              <a:rPr lang="zh-CN" altLang="en-US" sz="1200" b="1" dirty="0">
                <a:solidFill>
                  <a:prstClr val="black">
                    <a:lumMod val="50000"/>
                    <a:lumOff val="50000"/>
                  </a:prstClr>
                </a:solidFill>
              </a:rPr>
              <a:t>倍</a:t>
            </a:r>
            <a:endParaRPr lang="zh-CN" altLang="zh-CN" sz="1200" b="1" dirty="0">
              <a:solidFill>
                <a:prstClr val="black">
                  <a:lumMod val="50000"/>
                  <a:lumOff val="50000"/>
                </a:prstClr>
              </a:solidFill>
            </a:endParaRPr>
          </a:p>
        </p:txBody>
      </p:sp>
      <p:sp>
        <p:nvSpPr>
          <p:cNvPr id="12" name="椭圆 11"/>
          <p:cNvSpPr/>
          <p:nvPr/>
        </p:nvSpPr>
        <p:spPr>
          <a:xfrm>
            <a:off x="3855473" y="2961326"/>
            <a:ext cx="1200152" cy="1200152"/>
          </a:xfrm>
          <a:prstGeom prst="ellipse">
            <a:avLst/>
          </a:prstGeom>
          <a:solidFill>
            <a:srgbClr val="3D89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prstClr val="white"/>
              </a:solidFill>
            </a:endParaRPr>
          </a:p>
        </p:txBody>
      </p:sp>
      <p:cxnSp>
        <p:nvCxnSpPr>
          <p:cNvPr id="35" name="曲线连接符 17"/>
          <p:cNvCxnSpPr/>
          <p:nvPr/>
        </p:nvCxnSpPr>
        <p:spPr>
          <a:xfrm rot="10800000" flipV="1">
            <a:off x="3497483" y="3561401"/>
            <a:ext cx="357991" cy="405235"/>
          </a:xfrm>
          <a:prstGeom prst="curved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曲线连接符 25"/>
          <p:cNvCxnSpPr/>
          <p:nvPr/>
        </p:nvCxnSpPr>
        <p:spPr>
          <a:xfrm>
            <a:off x="5055625" y="3522584"/>
            <a:ext cx="307224" cy="386456"/>
          </a:xfrm>
          <a:prstGeom prst="curved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4048125" y="3116580"/>
            <a:ext cx="930275" cy="854075"/>
          </a:xfrm>
          <a:prstGeom prst="rect">
            <a:avLst/>
          </a:prstGeom>
        </p:spPr>
        <p:txBody>
          <a:bodyPr wrap="square">
            <a:spAutoFit/>
          </a:bodyPr>
          <a:p>
            <a:r>
              <a:rPr lang="en-US" altLang="zh-CN" sz="2475" b="1" dirty="0">
                <a:solidFill>
                  <a:prstClr val="white"/>
                </a:solidFill>
              </a:rPr>
              <a:t>4  V</a:t>
            </a:r>
            <a:endParaRPr lang="en-US" altLang="zh-CN" sz="2475" b="1" dirty="0">
              <a:solidFill>
                <a:prstClr val="white"/>
              </a:solidFill>
            </a:endParaRPr>
          </a:p>
          <a:p>
            <a:r>
              <a:rPr lang="zh-CN" altLang="en-US" sz="2475" b="1" dirty="0">
                <a:solidFill>
                  <a:prstClr val="white"/>
                </a:solidFill>
              </a:rPr>
              <a:t>特征</a:t>
            </a:r>
            <a:endParaRPr lang="en-US" altLang="zh-CN" sz="2475" b="1" dirty="0">
              <a:solidFill>
                <a:prstClr val="white"/>
              </a:solidFill>
            </a:endParaRPr>
          </a:p>
        </p:txBody>
      </p:sp>
      <p:grpSp>
        <p:nvGrpSpPr>
          <p:cNvPr id="14" name="组合 13"/>
          <p:cNvGrpSpPr/>
          <p:nvPr/>
        </p:nvGrpSpPr>
        <p:grpSpPr>
          <a:xfrm>
            <a:off x="5371517" y="3715898"/>
            <a:ext cx="2103288" cy="299085"/>
            <a:chOff x="7892654" y="2137018"/>
            <a:chExt cx="3739175" cy="531706"/>
          </a:xfrm>
        </p:grpSpPr>
        <p:sp>
          <p:nvSpPr>
            <p:cNvPr id="15" name="圆角矩形 37"/>
            <p:cNvSpPr/>
            <p:nvPr/>
          </p:nvSpPr>
          <p:spPr>
            <a:xfrm>
              <a:off x="7892654" y="2152929"/>
              <a:ext cx="3739175" cy="429847"/>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prstClr val="white"/>
                </a:solidFill>
              </a:endParaRPr>
            </a:p>
          </p:txBody>
        </p:sp>
        <p:sp>
          <p:nvSpPr>
            <p:cNvPr id="16" name="矩形 15"/>
            <p:cNvSpPr/>
            <p:nvPr/>
          </p:nvSpPr>
          <p:spPr>
            <a:xfrm>
              <a:off x="8021619" y="2137018"/>
              <a:ext cx="3490521" cy="531706"/>
            </a:xfrm>
            <a:prstGeom prst="rect">
              <a:avLst/>
            </a:prstGeom>
          </p:spPr>
          <p:txBody>
            <a:bodyPr wrap="none">
              <a:spAutoFit/>
            </a:bodyPr>
            <a:p>
              <a:r>
                <a:rPr lang="zh-CN" altLang="en-US" sz="1350" kern="500" spc="225" dirty="0">
                  <a:solidFill>
                    <a:prstClr val="white"/>
                  </a:solidFill>
                </a:rPr>
                <a:t>种类多（</a:t>
              </a:r>
              <a:r>
                <a:rPr lang="en-US" altLang="zh-CN" sz="1350" b="1" kern="500" spc="225" dirty="0">
                  <a:solidFill>
                    <a:srgbClr val="00B0F0"/>
                  </a:solidFill>
                </a:rPr>
                <a:t>V</a:t>
              </a:r>
              <a:r>
                <a:rPr lang="en-US" altLang="zh-CN" sz="1350" kern="500" spc="225" dirty="0">
                  <a:solidFill>
                    <a:prstClr val="white"/>
                  </a:solidFill>
                </a:rPr>
                <a:t>ariety</a:t>
              </a:r>
              <a:r>
                <a:rPr lang="zh-CN" altLang="en-US" sz="1350" kern="500" spc="225" dirty="0">
                  <a:solidFill>
                    <a:prstClr val="white"/>
                  </a:solidFill>
                </a:rPr>
                <a:t>）</a:t>
              </a:r>
              <a:endParaRPr lang="zh-CN" altLang="en-US" sz="1350" spc="225" dirty="0">
                <a:solidFill>
                  <a:prstClr val="white"/>
                </a:solidFill>
              </a:endParaRPr>
            </a:p>
          </p:txBody>
        </p:sp>
      </p:grpSp>
      <p:sp>
        <p:nvSpPr>
          <p:cNvPr id="37" name="椭圆 36"/>
          <p:cNvSpPr/>
          <p:nvPr/>
        </p:nvSpPr>
        <p:spPr>
          <a:xfrm>
            <a:off x="3931051" y="3036903"/>
            <a:ext cx="1048997" cy="1048997"/>
          </a:xfrm>
          <a:prstGeom prst="ellipse">
            <a:avLst/>
          </a:prstGeom>
          <a:noFill/>
          <a:ln w="38100">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prstClr val="white"/>
              </a:solidFill>
            </a:endParaRPr>
          </a:p>
        </p:txBody>
      </p:sp>
      <p:sp>
        <p:nvSpPr>
          <p:cNvPr id="4" name="文本框 3"/>
          <p:cNvSpPr txBox="1"/>
          <p:nvPr/>
        </p:nvSpPr>
        <p:spPr>
          <a:xfrm>
            <a:off x="3253740" y="1382395"/>
            <a:ext cx="3920490" cy="460375"/>
          </a:xfrm>
          <a:prstGeom prst="rect">
            <a:avLst/>
          </a:prstGeom>
          <a:noFill/>
        </p:spPr>
        <p:txBody>
          <a:bodyPr wrap="square" rtlCol="0">
            <a:spAutoFit/>
          </a:bodyPr>
          <a:p>
            <a:r>
              <a:rPr lang="zh-CN" altLang="en-US" sz="2400"/>
              <a:t>大数据的</a:t>
            </a:r>
            <a:r>
              <a:rPr lang="en-US" altLang="zh-CN" sz="2400"/>
              <a:t>4V</a:t>
            </a:r>
            <a:r>
              <a:rPr lang="zh-CN" altLang="en-US" sz="2400"/>
              <a:t>特征</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bldLvl="0" animBg="1"/>
      <p:bldP spid="33" grpId="0" bldLvl="0" animBg="1"/>
      <p:bldP spid="3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6669360"/>
            <a:ext cx="9144000" cy="188640"/>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607500" y="1297050"/>
            <a:ext cx="7915326" cy="2122805"/>
          </a:xfrm>
          <a:prstGeom prst="rect">
            <a:avLst/>
          </a:prstGeom>
        </p:spPr>
        <p:txBody>
          <a:bodyPr wrap="square">
            <a:spAutoFit/>
          </a:bodyPr>
          <a:lstStyle/>
          <a:p>
            <a:pPr marL="285750" indent="-285750">
              <a:buFont typeface="Arial" panose="020B0604020202020204" pitchFamily="34" charset="0"/>
              <a:buChar char="•"/>
            </a:pPr>
            <a:r>
              <a:rPr lang="zh-CN" altLang="en-US" sz="1600" dirty="0"/>
              <a:t>大数据挖掘：从体量巨大、类型多样、动态快速流转及价值密度低的大数据中挖掘出有巨大潜在价值的信息和知识，并以服务的形式提供给用户。</a:t>
            </a:r>
            <a:endParaRPr lang="zh-CN" altLang="en-US" sz="1600" dirty="0"/>
          </a:p>
          <a:p>
            <a:endParaRPr lang="en-US" altLang="zh-CN" dirty="0"/>
          </a:p>
          <a:p>
            <a:r>
              <a:rPr lang="zh-CN" altLang="en-US" dirty="0"/>
              <a:t>大数据挖掘与传统数据挖掘相比：</a:t>
            </a:r>
            <a:endParaRPr lang="zh-CN" altLang="en-US" dirty="0"/>
          </a:p>
          <a:p>
            <a:pPr marL="285750" indent="-285750">
              <a:buFont typeface="Arial" panose="020B0604020202020204" pitchFamily="34" charset="0"/>
              <a:buChar char="•"/>
            </a:pPr>
            <a:r>
              <a:rPr lang="zh-CN" altLang="en-US" sz="1600" dirty="0"/>
              <a:t>技术背景差异</a:t>
            </a:r>
            <a:endParaRPr lang="zh-CN" altLang="en-US" sz="1600" dirty="0"/>
          </a:p>
          <a:p>
            <a:pPr marL="285750" indent="-285750">
              <a:buFont typeface="Arial" panose="020B0604020202020204" pitchFamily="34" charset="0"/>
              <a:buChar char="•"/>
            </a:pPr>
            <a:r>
              <a:rPr lang="zh-CN" altLang="en-US" sz="1600" dirty="0"/>
              <a:t>处理对象差异</a:t>
            </a:r>
            <a:endParaRPr lang="zh-CN" altLang="en-US" sz="1600" dirty="0"/>
          </a:p>
          <a:p>
            <a:pPr marL="285750" indent="-285750">
              <a:buFont typeface="Arial" panose="020B0604020202020204" pitchFamily="34" charset="0"/>
              <a:buChar char="•"/>
            </a:pPr>
            <a:r>
              <a:rPr lang="zh-CN" altLang="en-US" sz="1600" dirty="0"/>
              <a:t>挖掘程度差异</a:t>
            </a:r>
            <a:endParaRPr lang="zh-CN" altLang="en-US" sz="1600" dirty="0"/>
          </a:p>
          <a:p>
            <a:pPr indent="0">
              <a:buFont typeface="Arial" panose="020B0604020202020204" pitchFamily="34" charset="0"/>
              <a:buNone/>
            </a:pPr>
            <a:endParaRPr lang="zh-CN" altLang="zh-CN" sz="1600" dirty="0"/>
          </a:p>
        </p:txBody>
      </p:sp>
      <p:sp>
        <p:nvSpPr>
          <p:cNvPr id="82" name="矩形 81"/>
          <p:cNvSpPr/>
          <p:nvPr/>
        </p:nvSpPr>
        <p:spPr>
          <a:xfrm>
            <a:off x="259814" y="874479"/>
            <a:ext cx="3308919" cy="369332"/>
          </a:xfrm>
          <a:prstGeom prst="rect">
            <a:avLst/>
          </a:prstGeom>
        </p:spPr>
        <p:txBody>
          <a:bodyPr wrap="none">
            <a:spAutoFit/>
          </a:bodyPr>
          <a:lstStyle/>
          <a:p>
            <a:r>
              <a:rPr lang="en-US" altLang="zh-CN" dirty="0"/>
              <a:t>1.1.2 </a:t>
            </a:r>
            <a:r>
              <a:rPr lang="zh-CN" altLang="en-US" dirty="0"/>
              <a:t>大数据环境下的数据挖掘</a:t>
            </a:r>
            <a:endParaRPr lang="zh-CN" altLang="zh-CN" dirty="0"/>
          </a:p>
        </p:txBody>
      </p:sp>
      <p:pic>
        <p:nvPicPr>
          <p:cNvPr id="71" name="27 Imagen"/>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30 CuadroTexto"/>
          <p:cNvSpPr txBox="1"/>
          <p:nvPr/>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74" name="31 CuadroTexto"/>
          <p:cNvSpPr txBox="1"/>
          <p:nvPr/>
        </p:nvSpPr>
        <p:spPr>
          <a:xfrm>
            <a:off x="4729199" y="6267161"/>
            <a:ext cx="370840" cy="275590"/>
          </a:xfrm>
          <a:prstGeom prst="rect">
            <a:avLst/>
          </a:prstGeom>
          <a:noFill/>
        </p:spPr>
        <p:txBody>
          <a:bodyPr wrap="none">
            <a:spAutoFit/>
          </a:bodyPr>
          <a:lstStyle/>
          <a:p>
            <a:pPr fontAlgn="auto">
              <a:spcBef>
                <a:spcPts val="0"/>
              </a:spcBef>
              <a:spcAft>
                <a:spcPts val="0"/>
              </a:spcAft>
              <a:defRPr/>
            </a:pPr>
            <a:r>
              <a:rPr lang="en-US" altLang="es-ES" sz="1200" b="1" dirty="0">
                <a:solidFill>
                  <a:schemeClr val="bg1">
                    <a:lumMod val="50000"/>
                  </a:schemeClr>
                </a:solidFill>
                <a:latin typeface="+mn-lt"/>
              </a:rPr>
              <a:t>43</a:t>
            </a:r>
            <a:endParaRPr lang="en-US" altLang="es-ES" sz="1200" b="1" dirty="0">
              <a:solidFill>
                <a:schemeClr val="bg1">
                  <a:lumMod val="50000"/>
                </a:schemeClr>
              </a:solidFill>
              <a:latin typeface="+mn-lt"/>
            </a:endParaRPr>
          </a:p>
        </p:txBody>
      </p:sp>
      <p:pic>
        <p:nvPicPr>
          <p:cNvPr id="76" name="Imagen 27">
            <a:hlinkClick r:id="" action="ppaction://hlinkshowjump?jump=next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n 28">
            <a:hlinkClick r:id="" action="ppaction://hlinkshowjump?jump=previousslide"/>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灯片编号占位符 5"/>
          <p:cNvSpPr txBox="1"/>
          <p:nvPr/>
        </p:nvSpPr>
        <p:spPr>
          <a:xfrm>
            <a:off x="2402285" y="6222797"/>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F730C6D-5BB4-4F63-9D16-9EBF769D35DB}" type="slidenum">
              <a:rPr lang="zh-CN" altLang="en-US" smtClean="0"/>
            </a:fld>
            <a:endParaRPr lang="zh-CN" altLang="en-US" dirty="0"/>
          </a:p>
        </p:txBody>
      </p:sp>
      <p:grpSp>
        <p:nvGrpSpPr>
          <p:cNvPr id="83" name="组合 82"/>
          <p:cNvGrpSpPr/>
          <p:nvPr/>
        </p:nvGrpSpPr>
        <p:grpSpPr>
          <a:xfrm>
            <a:off x="-3387" y="-2439"/>
            <a:ext cx="9149172" cy="716845"/>
            <a:chOff x="-3387" y="190175"/>
            <a:chExt cx="9149172" cy="524649"/>
          </a:xfrm>
        </p:grpSpPr>
        <p:sp>
          <p:nvSpPr>
            <p:cNvPr id="85" name="任意多边形 84"/>
            <p:cNvSpPr/>
            <p:nvPr/>
          </p:nvSpPr>
          <p:spPr>
            <a:xfrm>
              <a:off x="6231369" y="214741"/>
              <a:ext cx="2914416" cy="499443"/>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任意多边形 87"/>
            <p:cNvSpPr/>
            <p:nvPr/>
          </p:nvSpPr>
          <p:spPr>
            <a:xfrm>
              <a:off x="1" y="190175"/>
              <a:ext cx="9143999" cy="506058"/>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任意多边形 89"/>
            <p:cNvSpPr/>
            <p:nvPr/>
          </p:nvSpPr>
          <p:spPr>
            <a:xfrm>
              <a:off x="-3387" y="190815"/>
              <a:ext cx="9144000" cy="524009"/>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92" name="文本框 6"/>
          <p:cNvSpPr txBox="1"/>
          <p:nvPr/>
        </p:nvSpPr>
        <p:spPr>
          <a:xfrm>
            <a:off x="607500" y="177284"/>
            <a:ext cx="2882199" cy="323165"/>
          </a:xfrm>
          <a:prstGeom prst="rect">
            <a:avLst/>
          </a:prstGeom>
          <a:noFill/>
        </p:spPr>
        <p:txBody>
          <a:bodyPr wrap="none" lIns="0" tIns="0" rIns="0" bIns="0" rtlCol="0">
            <a:spAutoFit/>
          </a:bodyPr>
          <a:lstStyle/>
          <a:p>
            <a:r>
              <a:rPr lang="en-US" altLang="zh-CN" sz="2100" b="1" spc="225" dirty="0">
                <a:solidFill>
                  <a:prstClr val="white"/>
                </a:solidFill>
              </a:rPr>
              <a:t>1.1</a:t>
            </a:r>
            <a:r>
              <a:rPr lang="zh-CN" altLang="en-US" sz="2100" b="1" spc="225" dirty="0">
                <a:solidFill>
                  <a:prstClr val="white"/>
                </a:solidFill>
              </a:rPr>
              <a:t>数据挖掘基本概念</a:t>
            </a:r>
            <a:endParaRPr lang="zh-CN" altLang="en-US" sz="2100" b="1" spc="225" dirty="0">
              <a:solidFill>
                <a:prstClr val="white"/>
              </a:solidFill>
            </a:endParaRPr>
          </a:p>
        </p:txBody>
      </p:sp>
      <p:sp>
        <p:nvSpPr>
          <p:cNvPr id="94" name="Freeform 142"/>
          <p:cNvSpPr>
            <a:spLocks noEditPoints="1"/>
          </p:cNvSpPr>
          <p:nvPr/>
        </p:nvSpPr>
        <p:spPr bwMode="auto">
          <a:xfrm>
            <a:off x="126487" y="216716"/>
            <a:ext cx="382471" cy="244300"/>
          </a:xfrm>
          <a:custGeom>
            <a:avLst/>
            <a:gdLst>
              <a:gd name="T0" fmla="*/ 108 w 128"/>
              <a:gd name="T1" fmla="*/ 26 h 88"/>
              <a:gd name="T2" fmla="*/ 75 w 128"/>
              <a:gd name="T3" fmla="*/ 0 h 88"/>
              <a:gd name="T4" fmla="*/ 46 w 128"/>
              <a:gd name="T5" fmla="*/ 15 h 88"/>
              <a:gd name="T6" fmla="*/ 34 w 128"/>
              <a:gd name="T7" fmla="*/ 11 h 88"/>
              <a:gd name="T8" fmla="*/ 15 w 128"/>
              <a:gd name="T9" fmla="*/ 30 h 88"/>
              <a:gd name="T10" fmla="*/ 16 w 128"/>
              <a:gd name="T11" fmla="*/ 35 h 88"/>
              <a:gd name="T12" fmla="*/ 0 w 128"/>
              <a:gd name="T13" fmla="*/ 61 h 88"/>
              <a:gd name="T14" fmla="*/ 27 w 128"/>
              <a:gd name="T15" fmla="*/ 88 h 88"/>
              <a:gd name="T16" fmla="*/ 96 w 128"/>
              <a:gd name="T17" fmla="*/ 88 h 88"/>
              <a:gd name="T18" fmla="*/ 128 w 128"/>
              <a:gd name="T19" fmla="*/ 56 h 88"/>
              <a:gd name="T20" fmla="*/ 108 w 128"/>
              <a:gd name="T21" fmla="*/ 26 h 88"/>
              <a:gd name="T22" fmla="*/ 44 w 128"/>
              <a:gd name="T23" fmla="*/ 50 h 88"/>
              <a:gd name="T24" fmla="*/ 66 w 128"/>
              <a:gd name="T25" fmla="*/ 28 h 88"/>
              <a:gd name="T26" fmla="*/ 80 w 128"/>
              <a:gd name="T27" fmla="*/ 32 h 88"/>
              <a:gd name="T28" fmla="*/ 84 w 128"/>
              <a:gd name="T29" fmla="*/ 28 h 88"/>
              <a:gd name="T30" fmla="*/ 84 w 128"/>
              <a:gd name="T31" fmla="*/ 42 h 88"/>
              <a:gd name="T32" fmla="*/ 70 w 128"/>
              <a:gd name="T33" fmla="*/ 42 h 88"/>
              <a:gd name="T34" fmla="*/ 75 w 128"/>
              <a:gd name="T35" fmla="*/ 37 h 88"/>
              <a:gd name="T36" fmla="*/ 72 w 128"/>
              <a:gd name="T37" fmla="*/ 36 h 88"/>
              <a:gd name="T38" fmla="*/ 66 w 128"/>
              <a:gd name="T39" fmla="*/ 35 h 88"/>
              <a:gd name="T40" fmla="*/ 60 w 128"/>
              <a:gd name="T41" fmla="*/ 36 h 88"/>
              <a:gd name="T42" fmla="*/ 55 w 128"/>
              <a:gd name="T43" fmla="*/ 39 h 88"/>
              <a:gd name="T44" fmla="*/ 52 w 128"/>
              <a:gd name="T45" fmla="*/ 44 h 88"/>
              <a:gd name="T46" fmla="*/ 51 w 128"/>
              <a:gd name="T47" fmla="*/ 50 h 88"/>
              <a:gd name="T48" fmla="*/ 51 w 128"/>
              <a:gd name="T49" fmla="*/ 54 h 88"/>
              <a:gd name="T50" fmla="*/ 44 w 128"/>
              <a:gd name="T51" fmla="*/ 54 h 88"/>
              <a:gd name="T52" fmla="*/ 44 w 128"/>
              <a:gd name="T53" fmla="*/ 50 h 88"/>
              <a:gd name="T54" fmla="*/ 66 w 128"/>
              <a:gd name="T55" fmla="*/ 73 h 88"/>
              <a:gd name="T56" fmla="*/ 53 w 128"/>
              <a:gd name="T57" fmla="*/ 68 h 88"/>
              <a:gd name="T58" fmla="*/ 49 w 128"/>
              <a:gd name="T59" fmla="*/ 73 h 88"/>
              <a:gd name="T60" fmla="*/ 49 w 128"/>
              <a:gd name="T61" fmla="*/ 59 h 88"/>
              <a:gd name="T62" fmla="*/ 62 w 128"/>
              <a:gd name="T63" fmla="*/ 59 h 88"/>
              <a:gd name="T64" fmla="*/ 58 w 128"/>
              <a:gd name="T65" fmla="*/ 64 h 88"/>
              <a:gd name="T66" fmla="*/ 60 w 128"/>
              <a:gd name="T67" fmla="*/ 65 h 88"/>
              <a:gd name="T68" fmla="*/ 66 w 128"/>
              <a:gd name="T69" fmla="*/ 66 h 88"/>
              <a:gd name="T70" fmla="*/ 72 w 128"/>
              <a:gd name="T71" fmla="*/ 65 h 88"/>
              <a:gd name="T72" fmla="*/ 77 w 128"/>
              <a:gd name="T73" fmla="*/ 61 h 88"/>
              <a:gd name="T74" fmla="*/ 81 w 128"/>
              <a:gd name="T75" fmla="*/ 57 h 88"/>
              <a:gd name="T76" fmla="*/ 82 w 128"/>
              <a:gd name="T77" fmla="*/ 50 h 88"/>
              <a:gd name="T78" fmla="*/ 81 w 128"/>
              <a:gd name="T79" fmla="*/ 47 h 88"/>
              <a:gd name="T80" fmla="*/ 89 w 128"/>
              <a:gd name="T81" fmla="*/ 47 h 88"/>
              <a:gd name="T82" fmla="*/ 89 w 128"/>
              <a:gd name="T83" fmla="*/ 50 h 88"/>
              <a:gd name="T84" fmla="*/ 66 w 128"/>
              <a:gd name="T85"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 h="88">
                <a:moveTo>
                  <a:pt x="108" y="26"/>
                </a:moveTo>
                <a:cubicBezTo>
                  <a:pt x="104" y="11"/>
                  <a:pt x="91" y="0"/>
                  <a:pt x="75" y="0"/>
                </a:cubicBezTo>
                <a:cubicBezTo>
                  <a:pt x="63" y="0"/>
                  <a:pt x="52" y="6"/>
                  <a:pt x="46" y="15"/>
                </a:cubicBezTo>
                <a:cubicBezTo>
                  <a:pt x="43" y="13"/>
                  <a:pt x="38" y="11"/>
                  <a:pt x="34" y="11"/>
                </a:cubicBezTo>
                <a:cubicBezTo>
                  <a:pt x="24" y="11"/>
                  <a:pt x="15" y="20"/>
                  <a:pt x="15" y="30"/>
                </a:cubicBezTo>
                <a:cubicBezTo>
                  <a:pt x="15" y="32"/>
                  <a:pt x="16" y="34"/>
                  <a:pt x="16" y="35"/>
                </a:cubicBezTo>
                <a:cubicBezTo>
                  <a:pt x="7" y="40"/>
                  <a:pt x="0" y="49"/>
                  <a:pt x="0" y="61"/>
                </a:cubicBezTo>
                <a:cubicBezTo>
                  <a:pt x="0" y="76"/>
                  <a:pt x="12" y="88"/>
                  <a:pt x="27" y="88"/>
                </a:cubicBezTo>
                <a:cubicBezTo>
                  <a:pt x="96" y="88"/>
                  <a:pt x="96" y="88"/>
                  <a:pt x="96" y="88"/>
                </a:cubicBezTo>
                <a:cubicBezTo>
                  <a:pt x="114" y="88"/>
                  <a:pt x="128" y="74"/>
                  <a:pt x="128" y="56"/>
                </a:cubicBezTo>
                <a:cubicBezTo>
                  <a:pt x="128" y="42"/>
                  <a:pt x="120" y="31"/>
                  <a:pt x="108" y="26"/>
                </a:cubicBezTo>
                <a:close/>
                <a:moveTo>
                  <a:pt x="44" y="50"/>
                </a:moveTo>
                <a:cubicBezTo>
                  <a:pt x="44" y="38"/>
                  <a:pt x="54" y="28"/>
                  <a:pt x="66" y="28"/>
                </a:cubicBezTo>
                <a:cubicBezTo>
                  <a:pt x="71" y="28"/>
                  <a:pt x="76" y="30"/>
                  <a:pt x="80" y="32"/>
                </a:cubicBezTo>
                <a:cubicBezTo>
                  <a:pt x="84" y="28"/>
                  <a:pt x="84" y="28"/>
                  <a:pt x="84" y="28"/>
                </a:cubicBezTo>
                <a:cubicBezTo>
                  <a:pt x="84" y="42"/>
                  <a:pt x="84" y="42"/>
                  <a:pt x="84" y="42"/>
                </a:cubicBezTo>
                <a:cubicBezTo>
                  <a:pt x="70" y="42"/>
                  <a:pt x="70" y="42"/>
                  <a:pt x="70" y="42"/>
                </a:cubicBezTo>
                <a:cubicBezTo>
                  <a:pt x="75" y="37"/>
                  <a:pt x="75" y="37"/>
                  <a:pt x="75" y="37"/>
                </a:cubicBezTo>
                <a:cubicBezTo>
                  <a:pt x="74" y="37"/>
                  <a:pt x="73" y="36"/>
                  <a:pt x="72" y="36"/>
                </a:cubicBezTo>
                <a:cubicBezTo>
                  <a:pt x="70" y="35"/>
                  <a:pt x="68" y="35"/>
                  <a:pt x="66" y="35"/>
                </a:cubicBezTo>
                <a:cubicBezTo>
                  <a:pt x="64" y="35"/>
                  <a:pt x="62" y="35"/>
                  <a:pt x="60" y="36"/>
                </a:cubicBezTo>
                <a:cubicBezTo>
                  <a:pt x="58" y="37"/>
                  <a:pt x="57" y="38"/>
                  <a:pt x="55" y="39"/>
                </a:cubicBezTo>
                <a:cubicBezTo>
                  <a:pt x="54" y="41"/>
                  <a:pt x="53" y="43"/>
                  <a:pt x="52" y="44"/>
                </a:cubicBezTo>
                <a:cubicBezTo>
                  <a:pt x="51" y="46"/>
                  <a:pt x="51" y="48"/>
                  <a:pt x="51" y="50"/>
                </a:cubicBezTo>
                <a:cubicBezTo>
                  <a:pt x="51" y="52"/>
                  <a:pt x="51" y="53"/>
                  <a:pt x="51" y="54"/>
                </a:cubicBezTo>
                <a:cubicBezTo>
                  <a:pt x="44" y="54"/>
                  <a:pt x="44" y="54"/>
                  <a:pt x="44" y="54"/>
                </a:cubicBezTo>
                <a:cubicBezTo>
                  <a:pt x="44" y="53"/>
                  <a:pt x="44" y="52"/>
                  <a:pt x="44" y="50"/>
                </a:cubicBezTo>
                <a:close/>
                <a:moveTo>
                  <a:pt x="66" y="73"/>
                </a:moveTo>
                <a:cubicBezTo>
                  <a:pt x="61" y="73"/>
                  <a:pt x="57" y="71"/>
                  <a:pt x="53" y="68"/>
                </a:cubicBezTo>
                <a:cubicBezTo>
                  <a:pt x="49" y="73"/>
                  <a:pt x="49" y="73"/>
                  <a:pt x="49" y="73"/>
                </a:cubicBezTo>
                <a:cubicBezTo>
                  <a:pt x="49" y="59"/>
                  <a:pt x="49" y="59"/>
                  <a:pt x="49" y="59"/>
                </a:cubicBezTo>
                <a:cubicBezTo>
                  <a:pt x="62" y="59"/>
                  <a:pt x="62" y="59"/>
                  <a:pt x="62" y="59"/>
                </a:cubicBezTo>
                <a:cubicBezTo>
                  <a:pt x="58" y="64"/>
                  <a:pt x="58" y="64"/>
                  <a:pt x="58" y="64"/>
                </a:cubicBezTo>
                <a:cubicBezTo>
                  <a:pt x="59" y="64"/>
                  <a:pt x="59" y="64"/>
                  <a:pt x="60" y="65"/>
                </a:cubicBezTo>
                <a:cubicBezTo>
                  <a:pt x="62" y="66"/>
                  <a:pt x="64" y="66"/>
                  <a:pt x="66" y="66"/>
                </a:cubicBezTo>
                <a:cubicBezTo>
                  <a:pt x="68" y="66"/>
                  <a:pt x="70" y="66"/>
                  <a:pt x="72" y="65"/>
                </a:cubicBezTo>
                <a:cubicBezTo>
                  <a:pt x="74" y="64"/>
                  <a:pt x="76" y="63"/>
                  <a:pt x="77" y="61"/>
                </a:cubicBezTo>
                <a:cubicBezTo>
                  <a:pt x="79" y="60"/>
                  <a:pt x="80" y="58"/>
                  <a:pt x="81" y="57"/>
                </a:cubicBezTo>
                <a:cubicBezTo>
                  <a:pt x="82" y="55"/>
                  <a:pt x="82" y="53"/>
                  <a:pt x="82" y="50"/>
                </a:cubicBezTo>
                <a:cubicBezTo>
                  <a:pt x="82" y="49"/>
                  <a:pt x="82" y="48"/>
                  <a:pt x="81" y="47"/>
                </a:cubicBezTo>
                <a:cubicBezTo>
                  <a:pt x="89" y="47"/>
                  <a:pt x="89" y="47"/>
                  <a:pt x="89" y="47"/>
                </a:cubicBezTo>
                <a:cubicBezTo>
                  <a:pt x="89" y="48"/>
                  <a:pt x="89" y="49"/>
                  <a:pt x="89" y="50"/>
                </a:cubicBezTo>
                <a:cubicBezTo>
                  <a:pt x="89" y="63"/>
                  <a:pt x="79" y="73"/>
                  <a:pt x="66" y="7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7"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8" name="Rectangle 3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99" name="Rectangle 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0" name="Rectangle 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1"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2" name="Rectangle 1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3"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4"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5"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6" name="Rectangle 2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7" name="Rectangle 2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09"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0"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1" name="Rectangle 1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2"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3"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4" name="Rectangle 1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5" name="Rectangle 1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6" name="Rectangle 2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7" name="Rectangle 3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8" name="Rectangle 3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19" name="Rectangle 4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0" name="Rectangle 4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1" name="Rectangle 4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3" name="Rectangle 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4"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5"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6"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7"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8" name="Rectangle 1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29" name="Rectangle 2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0" name="Rectangle 2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1" name="Rectangle 2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2" name="Rectangle 3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3" name="Rectangle 3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4" name="Rectangle 5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5" name="Rectangle 5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6" name="Rectangle 6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7" name="Rectangle 6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8" name="Rectangle 6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39" name="Rectangle 67"/>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0" name="Rectangle 6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1"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3" name="Rectangle 8"/>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4" name="Rectangle 10"/>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25181" y="3264853"/>
            <a:ext cx="3838575" cy="2238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3" name="文本框 27"/>
          <p:cNvSpPr txBox="1"/>
          <p:nvPr/>
        </p:nvSpPr>
        <p:spPr>
          <a:xfrm>
            <a:off x="6630203" y="234392"/>
            <a:ext cx="1101584" cy="300082"/>
          </a:xfrm>
          <a:prstGeom prst="rect">
            <a:avLst/>
          </a:prstGeom>
          <a:noFill/>
        </p:spPr>
        <p:txBody>
          <a:bodyPr wrap="none" rtlCol="0">
            <a:spAutoFit/>
          </a:bodyPr>
          <a:lstStyle/>
          <a:p>
            <a:r>
              <a:rPr lang="zh-CN" altLang="en-US" sz="1350" dirty="0">
                <a:solidFill>
                  <a:prstClr val="white"/>
                </a:solidFill>
              </a:rPr>
              <a:t>第一章 绪论</a:t>
            </a:r>
            <a:endParaRPr lang="zh-CN" altLang="en-US" sz="1350" dirty="0">
              <a:solidFill>
                <a:prstClr val="white"/>
              </a:solidFill>
            </a:endParaRPr>
          </a:p>
        </p:txBody>
      </p:sp>
      <p:sp>
        <p:nvSpPr>
          <p:cNvPr id="45" name="矩形 44"/>
          <p:cNvSpPr/>
          <p:nvPr/>
        </p:nvSpPr>
        <p:spPr>
          <a:xfrm>
            <a:off x="-4558" y="6123213"/>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Tree>
  </p:cSld>
  <p:clrMapOvr>
    <a:masterClrMapping/>
  </p:clrMapOvr>
</p:sld>
</file>

<file path=ppt/tags/tag1.xml><?xml version="1.0" encoding="utf-8"?>
<p:tagLst xmlns:p="http://schemas.openxmlformats.org/presentationml/2006/main">
  <p:tag name="KSO_WM_UNIT_PLACING_PICTURE_USER_VIEWPORT" val="{&quot;height&quot;:4858.697637795275,&quot;width&quot;:6496.16062992126}"/>
</p:tagLst>
</file>

<file path=ppt/tags/tag2.xml><?xml version="1.0" encoding="utf-8"?>
<p:tagLst xmlns:p="http://schemas.openxmlformats.org/presentationml/2006/main">
  <p:tag name="COMMONDATA" val="eyJoZGlkIjoiN2YyZGVkMGNhNTNiMzA2NTExNWJjNDlkMWVmMzhhMGMifQ=="/>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4">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4754</Words>
  <Application>WPS 演示</Application>
  <PresentationFormat>全屏显示(4:3)</PresentationFormat>
  <Paragraphs>689</Paragraphs>
  <Slides>38</Slides>
  <Notes>29</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38</vt:i4>
      </vt:variant>
    </vt:vector>
  </HeadingPairs>
  <TitlesOfParts>
    <vt:vector size="55" baseType="lpstr">
      <vt:lpstr>Arial</vt:lpstr>
      <vt:lpstr>宋体</vt:lpstr>
      <vt:lpstr>Wingdings</vt:lpstr>
      <vt:lpstr>微软雅黑</vt:lpstr>
      <vt:lpstr>Berlin Sans FB</vt:lpstr>
      <vt:lpstr>Segoe Print</vt:lpstr>
      <vt:lpstr>楷体</vt:lpstr>
      <vt:lpstr>经典繁仿黑</vt:lpstr>
      <vt:lpstr>Calibri</vt:lpstr>
      <vt:lpstr>Palatino</vt:lpstr>
      <vt:lpstr>Palatino Linotype</vt:lpstr>
      <vt:lpstr>Lucida Grande</vt:lpstr>
      <vt:lpstr>Arial Unicode MS</vt:lpstr>
      <vt:lpstr>Times</vt:lpstr>
      <vt:lpstr>Times New Roman</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http://www.deepbbs.org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cstor</dc:creator>
  <cp:lastModifiedBy>毕竟东流去</cp:lastModifiedBy>
  <cp:revision>503</cp:revision>
  <dcterms:created xsi:type="dcterms:W3CDTF">2015-11-23T03:31:00Z</dcterms:created>
  <dcterms:modified xsi:type="dcterms:W3CDTF">2024-11-04T05:16:03Z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2052-12.1.0.18608</vt:lpwstr>
  </property>
  <property fmtid="{D5CDD505-2E9C-101B-9397-08002B2CF9AE}" pid="3" name="ICV">
    <vt:lpwstr>0B7BCC5F725E4BB5AEB77198E332AC8F_13</vt:lpwstr>
  </property>
</Properties>
</file>

<file path=docProps/thumbnail.jpeg>
</file>